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 id="2147483674" r:id="rId3"/>
  </p:sldMasterIdLst>
  <p:notesMasterIdLst>
    <p:notesMasterId r:id="rId17"/>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Lst>
  <p:sldSz cx="9144000" cy="5143500" type="screen16x9"/>
  <p:notesSz cx="6858000" cy="9144000"/>
  <p:embeddedFontLst>
    <p:embeddedFont>
      <p:font typeface="Calibri" panose="020F0502020204030204" pitchFamily="34" charset="0"/>
      <p:regular r:id="rId18"/>
      <p:bold r:id="rId19"/>
      <p:italic r:id="rId20"/>
      <p:boldItalic r:id="rId21"/>
    </p:embeddedFont>
    <p:embeddedFont>
      <p:font typeface="Open Sans" panose="020B0604020202020204" charset="0"/>
      <p:regular r:id="rId22"/>
      <p:bold r:id="rId23"/>
      <p:italic r:id="rId24"/>
      <p:boldItalic r:id="rId25"/>
    </p:embeddedFont>
    <p:embeddedFont>
      <p:font typeface="Roboto"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106" y="31"/>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Master" Target="slideMasters/slideMaster3.xml"/><Relationship Id="rId21" Type="http://schemas.openxmlformats.org/officeDocument/2006/relationships/font" Target="fonts/font4.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7.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9f901cb66a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g9f901cb66a_2_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a4ca0430e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 name="Google Shape;219;ga4ca0430e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9f901cb66a_2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9" name="Google Shape;229;g9f901cb66a_2_14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a4c27d810b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a4c27d810b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9f901cb66a_2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 name="Google Shape;243;g9f901cb66a_2_15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f901cb66a_2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g9f901cb66a_2_10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f901cb66a_2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9f901cb66a_2_1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a4f9e991fa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a4f9e991f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50">
                <a:solidFill>
                  <a:schemeClr val="dk1"/>
                </a:solidFill>
                <a:latin typeface="Courier New"/>
                <a:ea typeface="Courier New"/>
                <a:cs typeface="Courier New"/>
                <a:sym typeface="Courier New"/>
              </a:rPr>
              <a:t>Intimate Partner    1624</a:t>
            </a:r>
            <a:endParaRPr sz="105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 sz="1050">
                <a:solidFill>
                  <a:schemeClr val="dk1"/>
                </a:solidFill>
                <a:latin typeface="Courier New"/>
                <a:ea typeface="Courier New"/>
                <a:cs typeface="Courier New"/>
                <a:sym typeface="Courier New"/>
              </a:rPr>
              <a:t>Friend              1129</a:t>
            </a:r>
            <a:endParaRPr sz="105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 sz="1050">
                <a:solidFill>
                  <a:schemeClr val="dk1"/>
                </a:solidFill>
                <a:latin typeface="Courier New"/>
                <a:ea typeface="Courier New"/>
                <a:cs typeface="Courier New"/>
                <a:sym typeface="Courier New"/>
              </a:rPr>
              <a:t>Family              1163</a:t>
            </a:r>
            <a:endParaRPr sz="105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 sz="1050">
                <a:solidFill>
                  <a:schemeClr val="dk1"/>
                </a:solidFill>
                <a:latin typeface="Courier New"/>
                <a:ea typeface="Courier New"/>
                <a:cs typeface="Courier New"/>
                <a:sym typeface="Courier New"/>
              </a:rPr>
              <a:t>Other               2886</a:t>
            </a:r>
            <a:endParaRPr sz="105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 sz="1050">
                <a:solidFill>
                  <a:schemeClr val="dk1"/>
                </a:solidFill>
                <a:latin typeface="Courier New"/>
                <a:ea typeface="Courier New"/>
                <a:cs typeface="Courier New"/>
                <a:sym typeface="Courier New"/>
              </a:rPr>
              <a:t>Abduction             39</a:t>
            </a:r>
            <a:endParaRPr sz="105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 </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Recruiter Correlation with age:</a:t>
            </a:r>
            <a:endParaRPr sz="1200">
              <a:solidFill>
                <a:schemeClr val="dk1"/>
              </a:solidFill>
            </a:endParaRPr>
          </a:p>
          <a:p>
            <a:pPr marL="457200" lvl="0" indent="0" algn="l" rtl="0">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Intimate Partner: The highest counts of cases that had Intimate Partner as their recruiter relationship was between age 9-17 with 357. Following close is 18-20 with 335 Cases. Lowest is for age 48+ with only 30 cases reporting as recruiter being an intimate partner. </a:t>
            </a:r>
            <a:endParaRPr>
              <a:solidFill>
                <a:schemeClr val="dk1"/>
              </a:solidFill>
            </a:endParaRPr>
          </a:p>
          <a:p>
            <a:pPr marL="914400" lvl="0" indent="0" algn="l" rtl="0">
              <a:lnSpc>
                <a:spcPct val="115000"/>
              </a:lnSpc>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rPr>
              <a:t>Take away: Teens and young adults had higher numbers of cases with the recruiter being their intimate partner.</a:t>
            </a:r>
            <a:endParaRPr>
              <a:solidFill>
                <a:schemeClr val="dk1"/>
              </a:solidFill>
            </a:endParaRPr>
          </a:p>
          <a:p>
            <a:pPr marL="457200" lvl="0" indent="0" algn="l" rtl="0">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Friends: Age group 9-17 with 256 cases and age group 39-47 with 279 cases with recruiter relationship being their friend.</a:t>
            </a:r>
            <a:endParaRPr>
              <a:solidFill>
                <a:schemeClr val="dk1"/>
              </a:solidFill>
            </a:endParaRPr>
          </a:p>
          <a:p>
            <a:pPr marL="457200" lvl="0" indent="0" algn="l" rtl="0">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Family: highest cases are seen for ages group 9-17 with 605 cases that Family as the form of recruitment. The Cases slowly drop until age 30-38 where we see a spike of 107 cases. </a:t>
            </a:r>
            <a:endParaRPr>
              <a:solidFill>
                <a:schemeClr val="dk1"/>
              </a:solidFill>
            </a:endParaRPr>
          </a:p>
          <a:p>
            <a:pPr marL="457200" lvl="0" indent="0" algn="l" rtl="0">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Other form of relationship is the highest form or recruitment relationship with 2886 cases regardless of age. Other form of relationship can be categorized as relationship that do not fall under the other category. Could also mean that there is no type of relationship between the victim and the recruiter.</a:t>
            </a:r>
            <a:endParaRPr>
              <a:solidFill>
                <a:schemeClr val="dk1"/>
              </a:solidFill>
            </a:endParaRPr>
          </a:p>
          <a:p>
            <a:pPr marL="457200" lvl="0" indent="0" algn="l" rtl="0">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Abduction: Out of 39 cases reported in the whole data, 26 of the cases belong to the age group 9-17. </a:t>
            </a:r>
            <a:endParaRPr>
              <a:solidFill>
                <a:schemeClr val="dk1"/>
              </a:solidFill>
            </a:endParaRPr>
          </a:p>
          <a:p>
            <a:pPr marL="457200" lvl="0" indent="0" algn="l" rtl="0">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***Main Point: More cases are reported for age groups 09-17 and 30-38. The correlation between these group could depend on the type of exploitation they are being trafficked for. </a:t>
            </a:r>
            <a:endParaRPr>
              <a:solidFill>
                <a:schemeClr val="dk1"/>
              </a:solidFill>
            </a:endParaRPr>
          </a:p>
          <a:p>
            <a:pPr marL="457200" lvl="0" indent="0" algn="l" rtl="0">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**another take-away: Other form of relationship is more predominant in cases when looking at recruiter relationship. Could also mean that there is no type of relationship between the victim and the recruiter. Second being Intimate Partner with 1624 cases. </a:t>
            </a:r>
            <a:endParaRPr>
              <a:solidFill>
                <a:schemeClr val="dk1"/>
              </a:solidFill>
            </a:endParaRPr>
          </a:p>
          <a:p>
            <a:pPr marL="457200" lvl="0" indent="0" algn="l" rtl="0">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**Detail on report** : We dropped data that missing information for recruiter relationship</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 </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Means of Control by Cases:</a:t>
            </a:r>
            <a:endParaRPr sz="1200">
              <a:solidFill>
                <a:schemeClr val="dk1"/>
              </a:solidFill>
            </a:endParaRPr>
          </a:p>
          <a:p>
            <a:pPr marL="457200" lvl="0" indent="0" algn="l" rtl="0">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Due to many Forms of Control, we categorized the means of control that would be easier to display on graphs.</a:t>
            </a:r>
            <a:endParaRPr>
              <a:solidFill>
                <a:schemeClr val="dk1"/>
              </a:solidFill>
            </a:endParaRPr>
          </a:p>
          <a:p>
            <a:pPr marL="914400" lvl="0" indent="0" algn="l" rtl="0">
              <a:lnSpc>
                <a:spcPct val="115000"/>
              </a:lnSpc>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rPr>
              <a:t>Groups of Means of Control: </a:t>
            </a:r>
            <a:endParaRPr>
              <a:solidFill>
                <a:schemeClr val="dk1"/>
              </a:solidFill>
            </a:endParaRPr>
          </a:p>
          <a:p>
            <a:pPr marL="1371600" lvl="0" indent="0" algn="l" rtl="0">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Abused included: Physical, Psychological, Sexual, and Threats</a:t>
            </a:r>
            <a:endParaRPr>
              <a:solidFill>
                <a:schemeClr val="dk1"/>
              </a:solidFill>
            </a:endParaRPr>
          </a:p>
          <a:p>
            <a:pPr marL="1371600" lvl="0" indent="0" algn="l" rtl="0">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Financial includes: Debt Bondage, Restrict Financial Access, Excessive Working hours, Earning Control</a:t>
            </a:r>
            <a:endParaRPr>
              <a:solidFill>
                <a:schemeClr val="dk1"/>
              </a:solidFill>
            </a:endParaRPr>
          </a:p>
          <a:p>
            <a:pPr marL="1371600" lvl="0" indent="0" algn="l" rtl="0">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Withhold Essentials includes: Withhold documents, Necessities, restrict Medical Care, Control using Children.  </a:t>
            </a:r>
            <a:endParaRPr>
              <a:solidFill>
                <a:schemeClr val="dk1"/>
              </a:solidFill>
            </a:endParaRPr>
          </a:p>
          <a:p>
            <a:pPr marL="457200" lvl="0" indent="0" algn="l" rtl="0">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Just looking at the data, majority of the females in the case were control through Abuse, with 11020 cases reported compared to 3023 cases for men. </a:t>
            </a:r>
            <a:endParaRPr>
              <a:solidFill>
                <a:schemeClr val="dk1"/>
              </a:solidFill>
            </a:endParaRPr>
          </a:p>
          <a:p>
            <a:pPr marL="457200" lvl="0" indent="0" algn="l" rtl="0">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According to the data highest form of control for male was Financial Control with 3086 cases. The lowest form of control reported was Psychoactive Substance with only 58 cases. </a:t>
            </a:r>
            <a:endParaRPr>
              <a:solidFill>
                <a:schemeClr val="dk1"/>
              </a:solidFill>
            </a:endParaRPr>
          </a:p>
          <a:p>
            <a:pPr marL="457200" lvl="0" indent="0" algn="l" rtl="0">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Means of control for Financial Control, False Promise, Withhold Essentials, and Threat of Law enforcement are roughly around the same range. </a:t>
            </a:r>
            <a:endParaRPr>
              <a:solidFill>
                <a:schemeClr val="dk1"/>
              </a:solidFill>
            </a:endParaRPr>
          </a:p>
          <a:p>
            <a:pPr marL="457200" lvl="0" indent="0" algn="l" rtl="0">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Other form of Means of Control could be that they do not fall under any of the specified category. </a:t>
            </a:r>
            <a:r>
              <a:rPr lang="en" b="1">
                <a:solidFill>
                  <a:schemeClr val="dk1"/>
                </a:solidFill>
              </a:rPr>
              <a:t>Other doesn’t mean it’s unknown. </a:t>
            </a:r>
            <a:endParaRPr b="1">
              <a:solidFill>
                <a:schemeClr val="dk1"/>
              </a:solidFill>
            </a:endParaRPr>
          </a:p>
          <a:p>
            <a:pPr marL="457200" lvl="0" indent="0" algn="l" rtl="0">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**Detail on report** : We dropped data that missing information for recruiter relationship</a:t>
            </a:r>
            <a:endParaRPr>
              <a:solidFill>
                <a:schemeClr val="dk1"/>
              </a:solidFill>
            </a:endParaRPr>
          </a:p>
          <a:p>
            <a:pPr marL="457200" lvl="0" indent="0" algn="l" rtl="0">
              <a:lnSpc>
                <a:spcPct val="115000"/>
              </a:lnSpc>
              <a:spcBef>
                <a:spcPts val="0"/>
              </a:spcBef>
              <a:spcAft>
                <a:spcPts val="0"/>
              </a:spcAft>
              <a:buClr>
                <a:schemeClr val="dk1"/>
              </a:buClr>
              <a:buSzPts val="1100"/>
              <a:buFont typeface="Arial"/>
              <a:buNone/>
            </a:pPr>
            <a:r>
              <a:rPr lang="en" sz="1200">
                <a:solidFill>
                  <a:schemeClr val="dk1"/>
                </a:solidFill>
              </a:rPr>
              <a:t> </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 </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 </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 </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 </a:t>
            </a:r>
            <a:endParaRPr sz="12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a4f9e991fa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a4f9e991f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Approach for RR data:</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 Taking the pre cleaned Data and dropping unknown values.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Data was grouped by Age Broad. </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Creating a data frame using pd.DataFrame</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Reset and drop index and set the index to be Age group (this column was added due to index not sorting </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Use panda built in plot function to plot a horizontal bar graph</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Added the details such as colors, legend, labels and titles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Approach for Moc: </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Using loc function create a df focusing on certain columns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Grouping by gender since the focus is to compare between genders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Get the sum of of the control columns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Group the control by category that represent the type. </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Create df from all the saved variables </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Plot using matplotlib bar</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Numpy to get the length of labels and to help separate out the bars or else it would be plotted as stacked bar.</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9f901cb66a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g9f901cb66a_2_1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9f901cb66a_2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g9f901cb66a_2_1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9f901cb66a_2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9f901cb66a_2_13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9f901cb66a_2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g9f901cb66a_2_13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Autofit/>
          </a:bodyPr>
          <a:lstStyle>
            <a:lvl1pPr lvl="0" algn="ctr">
              <a:lnSpc>
                <a:spcPct val="90000"/>
              </a:lnSpc>
              <a:spcBef>
                <a:spcPts val="0"/>
              </a:spcBef>
              <a:spcAft>
                <a:spcPts val="0"/>
              </a:spcAft>
              <a:buClr>
                <a:schemeClr val="lt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8" name="Google Shape;58;p14"/>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Autofit/>
          </a:bodyPr>
          <a:lstStyle>
            <a:lvl1pPr lvl="0" algn="ctr">
              <a:lnSpc>
                <a:spcPct val="90000"/>
              </a:lnSpc>
              <a:spcBef>
                <a:spcPts val="800"/>
              </a:spcBef>
              <a:spcAft>
                <a:spcPts val="0"/>
              </a:spcAft>
              <a:buClr>
                <a:schemeClr val="lt1"/>
              </a:buClr>
              <a:buSzPts val="1800"/>
              <a:buNone/>
              <a:defRPr sz="1800"/>
            </a:lvl1pPr>
            <a:lvl2pPr lvl="1" algn="ctr">
              <a:lnSpc>
                <a:spcPct val="90000"/>
              </a:lnSpc>
              <a:spcBef>
                <a:spcPts val="400"/>
              </a:spcBef>
              <a:spcAft>
                <a:spcPts val="0"/>
              </a:spcAft>
              <a:buClr>
                <a:schemeClr val="lt1"/>
              </a:buClr>
              <a:buSzPts val="1500"/>
              <a:buNone/>
              <a:defRPr sz="1500"/>
            </a:lvl2pPr>
            <a:lvl3pPr lvl="2" algn="ctr">
              <a:lnSpc>
                <a:spcPct val="90000"/>
              </a:lnSpc>
              <a:spcBef>
                <a:spcPts val="400"/>
              </a:spcBef>
              <a:spcAft>
                <a:spcPts val="0"/>
              </a:spcAft>
              <a:buClr>
                <a:schemeClr val="lt1"/>
              </a:buClr>
              <a:buSzPts val="1400"/>
              <a:buNone/>
              <a:defRPr sz="1400"/>
            </a:lvl3pPr>
            <a:lvl4pPr lvl="3" algn="ctr">
              <a:lnSpc>
                <a:spcPct val="90000"/>
              </a:lnSpc>
              <a:spcBef>
                <a:spcPts val="400"/>
              </a:spcBef>
              <a:spcAft>
                <a:spcPts val="0"/>
              </a:spcAft>
              <a:buClr>
                <a:schemeClr val="lt1"/>
              </a:buClr>
              <a:buSzPts val="1200"/>
              <a:buNone/>
              <a:defRPr sz="1200"/>
            </a:lvl4pPr>
            <a:lvl5pPr lvl="4" algn="ctr">
              <a:lnSpc>
                <a:spcPct val="90000"/>
              </a:lnSpc>
              <a:spcBef>
                <a:spcPts val="400"/>
              </a:spcBef>
              <a:spcAft>
                <a:spcPts val="0"/>
              </a:spcAft>
              <a:buClr>
                <a:schemeClr val="lt1"/>
              </a:buClr>
              <a:buSzPts val="1200"/>
              <a:buNone/>
              <a:defRPr sz="1200"/>
            </a:lvl5pPr>
            <a:lvl6pPr lvl="5" algn="ctr">
              <a:lnSpc>
                <a:spcPct val="90000"/>
              </a:lnSpc>
              <a:spcBef>
                <a:spcPts val="400"/>
              </a:spcBef>
              <a:spcAft>
                <a:spcPts val="0"/>
              </a:spcAft>
              <a:buClr>
                <a:schemeClr val="lt1"/>
              </a:buClr>
              <a:buSzPts val="1200"/>
              <a:buNone/>
              <a:defRPr sz="1200"/>
            </a:lvl6pPr>
            <a:lvl7pPr lvl="6" algn="ctr">
              <a:lnSpc>
                <a:spcPct val="90000"/>
              </a:lnSpc>
              <a:spcBef>
                <a:spcPts val="400"/>
              </a:spcBef>
              <a:spcAft>
                <a:spcPts val="0"/>
              </a:spcAft>
              <a:buClr>
                <a:schemeClr val="lt1"/>
              </a:buClr>
              <a:buSzPts val="1200"/>
              <a:buNone/>
              <a:defRPr sz="1200"/>
            </a:lvl7pPr>
            <a:lvl8pPr lvl="7" algn="ctr">
              <a:lnSpc>
                <a:spcPct val="90000"/>
              </a:lnSpc>
              <a:spcBef>
                <a:spcPts val="400"/>
              </a:spcBef>
              <a:spcAft>
                <a:spcPts val="0"/>
              </a:spcAft>
              <a:buClr>
                <a:schemeClr val="lt1"/>
              </a:buClr>
              <a:buSzPts val="1200"/>
              <a:buNone/>
              <a:defRPr sz="1200"/>
            </a:lvl8pPr>
            <a:lvl9pPr lvl="8" algn="ctr">
              <a:lnSpc>
                <a:spcPct val="90000"/>
              </a:lnSpc>
              <a:spcBef>
                <a:spcPts val="400"/>
              </a:spcBef>
              <a:spcAft>
                <a:spcPts val="0"/>
              </a:spcAft>
              <a:buClr>
                <a:schemeClr val="lt1"/>
              </a:buClr>
              <a:buSzPts val="1200"/>
              <a:buNone/>
              <a:defRPr sz="1200"/>
            </a:lvl9pPr>
          </a:lstStyle>
          <a:p>
            <a:endParaRPr/>
          </a:p>
        </p:txBody>
      </p:sp>
      <p:sp>
        <p:nvSpPr>
          <p:cNvPr id="59" name="Google Shape;59;p1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0" name="Google Shape;60;p1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1" name="Google Shape;61;p1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2400"/>
              <a:buFont typeface="Calibri"/>
              <a:buNone/>
              <a:defRPr sz="2400">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0" name="Google Shape;70;p1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1" name="Google Shape;71;p1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2" name="Google Shape;72;p1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3"/>
        <p:cNvGrpSpPr/>
        <p:nvPr/>
      </p:nvGrpSpPr>
      <p:grpSpPr>
        <a:xfrm>
          <a:off x="0" y="0"/>
          <a:ext cx="0" cy="0"/>
          <a:chOff x="0" y="0"/>
          <a:chExt cx="0" cy="0"/>
        </a:xfrm>
      </p:grpSpPr>
      <p:sp>
        <p:nvSpPr>
          <p:cNvPr id="74" name="Google Shape;74;p17"/>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5" name="Google Shape;75;p17"/>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76" name="Google Shape;76;p1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7" name="Google Shape;77;p1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8" name="Google Shape;78;p1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9"/>
        <p:cNvGrpSpPr/>
        <p:nvPr/>
      </p:nvGrpSpPr>
      <p:grpSpPr>
        <a:xfrm>
          <a:off x="0" y="0"/>
          <a:ext cx="0" cy="0"/>
          <a:chOff x="0" y="0"/>
          <a:chExt cx="0" cy="0"/>
        </a:xfrm>
      </p:grpSpPr>
      <p:sp>
        <p:nvSpPr>
          <p:cNvPr id="80" name="Google Shape;80;p18"/>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1" name="Google Shape;81;p18"/>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2" name="Google Shape;82;p1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3" name="Google Shape;83;p1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4" name="Google Shape;84;p1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7" name="Google Shape;87;p19"/>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88" name="Google Shape;88;p1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9" name="Google Shape;89;p1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0" name="Google Shape;90;p1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91"/>
        <p:cNvGrpSpPr/>
        <p:nvPr/>
      </p:nvGrpSpPr>
      <p:grpSpPr>
        <a:xfrm>
          <a:off x="0" y="0"/>
          <a:ext cx="0" cy="0"/>
          <a:chOff x="0" y="0"/>
          <a:chExt cx="0" cy="0"/>
        </a:xfrm>
      </p:grpSpPr>
      <p:sp>
        <p:nvSpPr>
          <p:cNvPr id="92" name="Google Shape;92;p2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3" name="Google Shape;93;p20"/>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4" name="Google Shape;94;p20"/>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5" name="Google Shape;95;p2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6" name="Google Shape;96;p2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7" name="Google Shape;97;p2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8"/>
        <p:cNvGrpSpPr/>
        <p:nvPr/>
      </p:nvGrpSpPr>
      <p:grpSpPr>
        <a:xfrm>
          <a:off x="0" y="0"/>
          <a:ext cx="0" cy="0"/>
          <a:chOff x="0" y="0"/>
          <a:chExt cx="0" cy="0"/>
        </a:xfrm>
      </p:grpSpPr>
      <p:sp>
        <p:nvSpPr>
          <p:cNvPr id="99" name="Google Shape;99;p21"/>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0" name="Google Shape;100;p21"/>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01" name="Google Shape;101;p21"/>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2" name="Google Shape;102;p21"/>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03" name="Google Shape;103;p21"/>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4" name="Google Shape;104;p2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5" name="Google Shape;105;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6" name="Google Shape;106;p2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107"/>
        <p:cNvGrpSpPr/>
        <p:nvPr/>
      </p:nvGrpSpPr>
      <p:grpSpPr>
        <a:xfrm>
          <a:off x="0" y="0"/>
          <a:ext cx="0" cy="0"/>
          <a:chOff x="0" y="0"/>
          <a:chExt cx="0" cy="0"/>
        </a:xfrm>
      </p:grpSpPr>
      <p:sp>
        <p:nvSpPr>
          <p:cNvPr id="108" name="Google Shape;108;p22"/>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2400"/>
              <a:buFont typeface="Calibri"/>
              <a:buNone/>
              <a:defRPr sz="2400">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9" name="Google Shape;109;p2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0" name="Google Shape;110;p2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1" name="Google Shape;111;p2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12" name="Google Shape;112;p22"/>
          <p:cNvSpPr txBox="1"/>
          <p:nvPr/>
        </p:nvSpPr>
        <p:spPr>
          <a:xfrm>
            <a:off x="628650" y="1406471"/>
            <a:ext cx="7886700" cy="392415"/>
          </a:xfrm>
          <a:prstGeom prst="rect">
            <a:avLst/>
          </a:prstGeom>
          <a:noFill/>
          <a:ln>
            <a:noFill/>
          </a:ln>
        </p:spPr>
        <p:txBody>
          <a:bodyPr spcFirstLastPara="1" wrap="square" lIns="68575" tIns="34275" rIns="68575" bIns="34275" anchor="t" anchorCtr="0">
            <a:noAutofit/>
          </a:bodyPr>
          <a:lstStyle/>
          <a:p>
            <a:pPr marL="215900" marR="0" lvl="0" indent="-209550" algn="l" rtl="0">
              <a:spcBef>
                <a:spcPts val="0"/>
              </a:spcBef>
              <a:spcAft>
                <a:spcPts val="0"/>
              </a:spcAft>
              <a:buClr>
                <a:schemeClr val="dk1"/>
              </a:buClr>
              <a:buSzPts val="2100"/>
              <a:buFont typeface="Arial"/>
              <a:buChar char="•"/>
            </a:pPr>
            <a:r>
              <a:rPr lang="en" sz="2100">
                <a:solidFill>
                  <a:schemeClr val="dk1"/>
                </a:solidFill>
                <a:latin typeface="Calibri"/>
                <a:ea typeface="Calibri"/>
                <a:cs typeface="Calibri"/>
                <a:sym typeface="Calibri"/>
              </a:rPr>
              <a:t>CTDC estimates  </a:t>
            </a:r>
            <a:endParaRPr sz="11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3"/>
        <p:cNvGrpSpPr/>
        <p:nvPr/>
      </p:nvGrpSpPr>
      <p:grpSpPr>
        <a:xfrm>
          <a:off x="0" y="0"/>
          <a:ext cx="0" cy="0"/>
          <a:chOff x="0" y="0"/>
          <a:chExt cx="0" cy="0"/>
        </a:xfrm>
      </p:grpSpPr>
      <p:sp>
        <p:nvSpPr>
          <p:cNvPr id="114" name="Google Shape;114;p2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5" name="Google Shape;115;p2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6" name="Google Shape;116;p2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17"/>
        <p:cNvGrpSpPr/>
        <p:nvPr/>
      </p:nvGrpSpPr>
      <p:grpSpPr>
        <a:xfrm>
          <a:off x="0" y="0"/>
          <a:ext cx="0" cy="0"/>
          <a:chOff x="0" y="0"/>
          <a:chExt cx="0" cy="0"/>
        </a:xfrm>
      </p:grpSpPr>
      <p:sp>
        <p:nvSpPr>
          <p:cNvPr id="118" name="Google Shape;118;p24"/>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9" name="Google Shape;119;p24"/>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20" name="Google Shape;120;p24"/>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21" name="Google Shape;121;p2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2" name="Google Shape;122;p2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3" name="Google Shape;123;p2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4"/>
        <p:cNvGrpSpPr/>
        <p:nvPr/>
      </p:nvGrpSpPr>
      <p:grpSpPr>
        <a:xfrm>
          <a:off x="0" y="0"/>
          <a:ext cx="0" cy="0"/>
          <a:chOff x="0" y="0"/>
          <a:chExt cx="0" cy="0"/>
        </a:xfrm>
      </p:grpSpPr>
      <p:sp>
        <p:nvSpPr>
          <p:cNvPr id="125" name="Google Shape;125;p25"/>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6" name="Google Shape;126;p25"/>
          <p:cNvSpPr>
            <a:spLocks noGrp="1"/>
          </p:cNvSpPr>
          <p:nvPr>
            <p:ph type="pic" idx="2"/>
          </p:nvPr>
        </p:nvSpPr>
        <p:spPr>
          <a:xfrm>
            <a:off x="3887391" y="740569"/>
            <a:ext cx="4629150" cy="3655219"/>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127" name="Google Shape;127;p25"/>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28" name="Google Shape;128;p2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9" name="Google Shape;129;p2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0" name="Google Shape;130;p2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1"/>
        <p:cNvGrpSpPr/>
        <p:nvPr/>
      </p:nvGrpSpPr>
      <p:grpSpPr>
        <a:xfrm>
          <a:off x="0" y="0"/>
          <a:ext cx="0" cy="0"/>
          <a:chOff x="0" y="0"/>
          <a:chExt cx="0" cy="0"/>
        </a:xfrm>
      </p:grpSpPr>
      <p:sp>
        <p:nvSpPr>
          <p:cNvPr id="132" name="Google Shape;132;p26"/>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3" name="Google Shape;133;p26"/>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4" name="Google Shape;134;p2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5" name="Google Shape;135;p2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6" name="Google Shape;136;p2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7"/>
        <p:cNvGrpSpPr/>
        <p:nvPr/>
      </p:nvGrpSpPr>
      <p:grpSpPr>
        <a:xfrm>
          <a:off x="0" y="0"/>
          <a:ext cx="0" cy="0"/>
          <a:chOff x="0" y="0"/>
          <a:chExt cx="0" cy="0"/>
        </a:xfrm>
      </p:grpSpPr>
      <p:sp>
        <p:nvSpPr>
          <p:cNvPr id="138" name="Google Shape;138;p27"/>
          <p:cNvSpPr txBox="1">
            <a:spLocks noGrp="1"/>
          </p:cNvSpPr>
          <p:nvPr>
            <p:ph type="title"/>
          </p:nvPr>
        </p:nvSpPr>
        <p:spPr>
          <a:xfrm rot="5400000">
            <a:off x="5350073" y="1467446"/>
            <a:ext cx="4358879" cy="1971675"/>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9" name="Google Shape;139;p27"/>
          <p:cNvSpPr txBox="1">
            <a:spLocks noGrp="1"/>
          </p:cNvSpPr>
          <p:nvPr>
            <p:ph type="body" idx="1"/>
          </p:nvPr>
        </p:nvSpPr>
        <p:spPr>
          <a:xfrm rot="5400000">
            <a:off x="1349573" y="-447079"/>
            <a:ext cx="4358879" cy="5800725"/>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40" name="Google Shape;140;p2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1" name="Google Shape;141;p2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2" name="Google Shape;142;p2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3.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14:dur="13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3">
            <a:alphaModFix amt="17000"/>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lt1"/>
              </a:buClr>
              <a:buSzPts val="3300"/>
              <a:buFont typeface="Calibri"/>
              <a:buNone/>
              <a:defRPr sz="3300" b="0" i="0" u="none" strike="noStrike" cap="none">
                <a:solidFill>
                  <a:schemeClr val="lt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lt1"/>
              </a:buClr>
              <a:buSzPts val="2100"/>
              <a:buFont typeface="Arial"/>
              <a:buChar char="•"/>
              <a:defRPr sz="2100" b="0" i="0" u="none" strike="noStrike" cap="none">
                <a:solidFill>
                  <a:schemeClr val="lt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chemeClr val="lt1"/>
                </a:solidFill>
                <a:latin typeface="Calibri"/>
                <a:ea typeface="Calibri"/>
                <a:cs typeface="Calibri"/>
                <a:sym typeface="Calibri"/>
              </a:defRPr>
            </a:lvl1pPr>
            <a:lvl2pPr marL="0" marR="0" lvl="1" indent="0" algn="r" rtl="0">
              <a:spcBef>
                <a:spcPts val="0"/>
              </a:spcBef>
              <a:buNone/>
              <a:defRPr sz="900" b="0" i="0" u="none" strike="noStrike" cap="none">
                <a:solidFill>
                  <a:schemeClr val="lt1"/>
                </a:solidFill>
                <a:latin typeface="Calibri"/>
                <a:ea typeface="Calibri"/>
                <a:cs typeface="Calibri"/>
                <a:sym typeface="Calibri"/>
              </a:defRPr>
            </a:lvl2pPr>
            <a:lvl3pPr marL="0" marR="0" lvl="2" indent="0" algn="r" rtl="0">
              <a:spcBef>
                <a:spcPts val="0"/>
              </a:spcBef>
              <a:buNone/>
              <a:defRPr sz="900" b="0" i="0" u="none" strike="noStrike" cap="none">
                <a:solidFill>
                  <a:schemeClr val="lt1"/>
                </a:solidFill>
                <a:latin typeface="Calibri"/>
                <a:ea typeface="Calibri"/>
                <a:cs typeface="Calibri"/>
                <a:sym typeface="Calibri"/>
              </a:defRPr>
            </a:lvl3pPr>
            <a:lvl4pPr marL="0" marR="0" lvl="3" indent="0" algn="r" rtl="0">
              <a:spcBef>
                <a:spcPts val="0"/>
              </a:spcBef>
              <a:buNone/>
              <a:defRPr sz="900" b="0" i="0" u="none" strike="noStrike" cap="none">
                <a:solidFill>
                  <a:schemeClr val="lt1"/>
                </a:solidFill>
                <a:latin typeface="Calibri"/>
                <a:ea typeface="Calibri"/>
                <a:cs typeface="Calibri"/>
                <a:sym typeface="Calibri"/>
              </a:defRPr>
            </a:lvl4pPr>
            <a:lvl5pPr marL="0" marR="0" lvl="4" indent="0" algn="r" rtl="0">
              <a:spcBef>
                <a:spcPts val="0"/>
              </a:spcBef>
              <a:buNone/>
              <a:defRPr sz="900" b="0" i="0" u="none" strike="noStrike" cap="none">
                <a:solidFill>
                  <a:schemeClr val="lt1"/>
                </a:solidFill>
                <a:latin typeface="Calibri"/>
                <a:ea typeface="Calibri"/>
                <a:cs typeface="Calibri"/>
                <a:sym typeface="Calibri"/>
              </a:defRPr>
            </a:lvl5pPr>
            <a:lvl6pPr marL="0" marR="0" lvl="5" indent="0" algn="r" rtl="0">
              <a:spcBef>
                <a:spcPts val="0"/>
              </a:spcBef>
              <a:buNone/>
              <a:defRPr sz="900" b="0" i="0" u="none" strike="noStrike" cap="none">
                <a:solidFill>
                  <a:schemeClr val="lt1"/>
                </a:solidFill>
                <a:latin typeface="Calibri"/>
                <a:ea typeface="Calibri"/>
                <a:cs typeface="Calibri"/>
                <a:sym typeface="Calibri"/>
              </a:defRPr>
            </a:lvl6pPr>
            <a:lvl7pPr marL="0" marR="0" lvl="6" indent="0" algn="r" rtl="0">
              <a:spcBef>
                <a:spcPts val="0"/>
              </a:spcBef>
              <a:buNone/>
              <a:defRPr sz="900" b="0" i="0" u="none" strike="noStrike" cap="none">
                <a:solidFill>
                  <a:schemeClr val="lt1"/>
                </a:solidFill>
                <a:latin typeface="Calibri"/>
                <a:ea typeface="Calibri"/>
                <a:cs typeface="Calibri"/>
                <a:sym typeface="Calibri"/>
              </a:defRPr>
            </a:lvl7pPr>
            <a:lvl8pPr marL="0" marR="0" lvl="7" indent="0" algn="r" rtl="0">
              <a:spcBef>
                <a:spcPts val="0"/>
              </a:spcBef>
              <a:buNone/>
              <a:defRPr sz="900" b="0" i="0" u="none" strike="noStrike" cap="none">
                <a:solidFill>
                  <a:schemeClr val="lt1"/>
                </a:solidFill>
                <a:latin typeface="Calibri"/>
                <a:ea typeface="Calibri"/>
                <a:cs typeface="Calibri"/>
                <a:sym typeface="Calibri"/>
              </a:defRPr>
            </a:lvl8pPr>
            <a:lvl9pPr marL="0" marR="0" lvl="8" indent="0" algn="r" rtl="0">
              <a:spcBef>
                <a:spcPts val="0"/>
              </a:spcBef>
              <a:buNone/>
              <a:defRPr sz="9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Lst>
  <mc:AlternateContent xmlns:mc="http://schemas.openxmlformats.org/markup-compatibility/2006" xmlns:p14="http://schemas.microsoft.com/office/powerpoint/2010/main">
    <mc:Choice Requires="p14">
      <p:transition spd="slow" p14:dur="13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14">
            <a:alphaModFix amt="17000"/>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64" name="Google Shape;64;p15"/>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5" name="Google Shape;65;p1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66" name="Google Shape;66;p1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67" name="Google Shape;67;p1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mc:AlternateContent xmlns:mc="http://schemas.openxmlformats.org/markup-compatibility/2006" xmlns:p14="http://schemas.microsoft.com/office/powerpoint/2010/main">
    <mc:Choice Requires="p14">
      <p:transition spd="slow" p14:dur="13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3.xml"/><Relationship Id="rId7" Type="http://schemas.openxmlformats.org/officeDocument/2006/relationships/image" Target="../media/image12.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0.xml"/><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s://worldpopulationreview.com/state-rankings/human-trafficking-statistics-by-state"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8"/>
          <p:cNvSpPr/>
          <p:nvPr/>
        </p:nvSpPr>
        <p:spPr>
          <a:xfrm>
            <a:off x="0" y="0"/>
            <a:ext cx="9144000" cy="5143500"/>
          </a:xfrm>
          <a:prstGeom prst="rect">
            <a:avLst/>
          </a:prstGeom>
          <a:blipFill rotWithShape="1">
            <a:blip r:embed="rId3">
              <a:alphaModFix amt="17000"/>
            </a:blip>
            <a:stretch>
              <a:fillRect l="-1998" t="-16997" r="-1999" b="-16998"/>
            </a:stretch>
          </a:bli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pic>
        <p:nvPicPr>
          <p:cNvPr id="148" name="Google Shape;148;p28"/>
          <p:cNvPicPr preferRelativeResize="0"/>
          <p:nvPr/>
        </p:nvPicPr>
        <p:blipFill rotWithShape="1">
          <a:blip r:embed="rId4">
            <a:alphaModFix/>
          </a:blip>
          <a:srcRect l="1440" r="23036" b="2"/>
          <a:stretch/>
        </p:blipFill>
        <p:spPr>
          <a:xfrm>
            <a:off x="2642616" y="8"/>
            <a:ext cx="6501384" cy="5143493"/>
          </a:xfrm>
          <a:prstGeom prst="rect">
            <a:avLst/>
          </a:prstGeom>
          <a:noFill/>
          <a:ln>
            <a:noFill/>
          </a:ln>
        </p:spPr>
      </p:pic>
      <p:sp>
        <p:nvSpPr>
          <p:cNvPr id="149" name="Google Shape;149;p28"/>
          <p:cNvSpPr/>
          <p:nvPr/>
        </p:nvSpPr>
        <p:spPr>
          <a:xfrm>
            <a:off x="2" y="0"/>
            <a:ext cx="7004404" cy="5143500"/>
          </a:xfrm>
          <a:prstGeom prst="rect">
            <a:avLst/>
          </a:prstGeom>
          <a:gradFill>
            <a:gsLst>
              <a:gs pos="0">
                <a:srgbClr val="000000">
                  <a:alpha val="0"/>
                </a:srgbClr>
              </a:gs>
              <a:gs pos="33000">
                <a:srgbClr val="000000">
                  <a:alpha val="63921"/>
                </a:srgbClr>
              </a:gs>
              <a:gs pos="58000">
                <a:schemeClr val="dk1"/>
              </a:gs>
              <a:gs pos="100000">
                <a:schemeClr val="dk1"/>
              </a:gs>
            </a:gsLst>
            <a:lin ang="108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50" name="Google Shape;150;p28"/>
          <p:cNvSpPr txBox="1">
            <a:spLocks noGrp="1"/>
          </p:cNvSpPr>
          <p:nvPr>
            <p:ph type="ctrTitle"/>
          </p:nvPr>
        </p:nvSpPr>
        <p:spPr>
          <a:xfrm>
            <a:off x="358486" y="841772"/>
            <a:ext cx="3017520" cy="2022164"/>
          </a:xfrm>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chemeClr val="lt1"/>
              </a:buClr>
              <a:buSzPts val="3200"/>
              <a:buFont typeface="Calibri"/>
              <a:buNone/>
            </a:pPr>
            <a:r>
              <a:rPr lang="en" sz="3200"/>
              <a:t>Human Trafficking </a:t>
            </a:r>
            <a:br>
              <a:rPr lang="en" sz="3200"/>
            </a:br>
            <a:r>
              <a:rPr lang="en" sz="3200"/>
              <a:t>Data Analysis</a:t>
            </a:r>
            <a:br>
              <a:rPr lang="en" sz="3200"/>
            </a:br>
            <a:endParaRPr sz="3200"/>
          </a:p>
        </p:txBody>
      </p:sp>
      <p:sp>
        <p:nvSpPr>
          <p:cNvPr id="151" name="Google Shape;151;p28"/>
          <p:cNvSpPr txBox="1">
            <a:spLocks noGrp="1"/>
          </p:cNvSpPr>
          <p:nvPr>
            <p:ph type="subTitle" idx="1"/>
          </p:nvPr>
        </p:nvSpPr>
        <p:spPr>
          <a:xfrm>
            <a:off x="324196" y="3126718"/>
            <a:ext cx="3086100" cy="1508760"/>
          </a:xfrm>
          <a:prstGeom prst="rect">
            <a:avLst/>
          </a:prstGeom>
          <a:noFill/>
          <a:ln>
            <a:noFill/>
          </a:ln>
        </p:spPr>
        <p:txBody>
          <a:bodyPr spcFirstLastPara="1" wrap="square" lIns="68575" tIns="34275" rIns="68575" bIns="34275" anchor="t" anchorCtr="0">
            <a:noAutofit/>
          </a:bodyPr>
          <a:lstStyle/>
          <a:p>
            <a:pPr marL="0" lvl="0" indent="0" algn="l" rtl="0">
              <a:lnSpc>
                <a:spcPct val="70000"/>
              </a:lnSpc>
              <a:spcBef>
                <a:spcPts val="0"/>
              </a:spcBef>
              <a:spcAft>
                <a:spcPts val="0"/>
              </a:spcAft>
              <a:buClr>
                <a:schemeClr val="lt1"/>
              </a:buClr>
              <a:buSzPts val="1400"/>
              <a:buNone/>
            </a:pPr>
            <a:r>
              <a:rPr lang="en" sz="1400"/>
              <a:t>Project 1: </a:t>
            </a:r>
            <a:endParaRPr sz="1100"/>
          </a:p>
          <a:p>
            <a:pPr marL="0" lvl="0" indent="0" algn="l" rtl="0">
              <a:lnSpc>
                <a:spcPct val="70000"/>
              </a:lnSpc>
              <a:spcBef>
                <a:spcPts val="800"/>
              </a:spcBef>
              <a:spcAft>
                <a:spcPts val="0"/>
              </a:spcAft>
              <a:buClr>
                <a:schemeClr val="lt1"/>
              </a:buClr>
              <a:buSzPts val="1400"/>
              <a:buNone/>
            </a:pPr>
            <a:endParaRPr sz="1400"/>
          </a:p>
          <a:p>
            <a:pPr marL="0" lvl="0" indent="0" algn="l" rtl="0">
              <a:lnSpc>
                <a:spcPct val="70000"/>
              </a:lnSpc>
              <a:spcBef>
                <a:spcPts val="0"/>
              </a:spcBef>
              <a:spcAft>
                <a:spcPts val="0"/>
              </a:spcAft>
              <a:buClr>
                <a:schemeClr val="lt1"/>
              </a:buClr>
              <a:buSzPts val="1400"/>
              <a:buNone/>
            </a:pPr>
            <a:r>
              <a:rPr lang="en" sz="1400"/>
              <a:t>Elizabeth Harrison</a:t>
            </a:r>
            <a:endParaRPr sz="1100"/>
          </a:p>
          <a:p>
            <a:pPr marL="0" lvl="0" indent="0" algn="l" rtl="0">
              <a:lnSpc>
                <a:spcPct val="70000"/>
              </a:lnSpc>
              <a:spcBef>
                <a:spcPts val="0"/>
              </a:spcBef>
              <a:spcAft>
                <a:spcPts val="0"/>
              </a:spcAft>
              <a:buClr>
                <a:schemeClr val="lt1"/>
              </a:buClr>
              <a:buSzPts val="1400"/>
              <a:buNone/>
            </a:pPr>
            <a:r>
              <a:rPr lang="en" sz="1400"/>
              <a:t>Lisa Jemmings</a:t>
            </a:r>
            <a:endParaRPr sz="1400"/>
          </a:p>
          <a:p>
            <a:pPr marL="0" lvl="0" indent="0" algn="l" rtl="0">
              <a:lnSpc>
                <a:spcPct val="70000"/>
              </a:lnSpc>
              <a:spcBef>
                <a:spcPts val="0"/>
              </a:spcBef>
              <a:spcAft>
                <a:spcPts val="0"/>
              </a:spcAft>
              <a:buClr>
                <a:schemeClr val="lt1"/>
              </a:buClr>
              <a:buSzPts val="1400"/>
              <a:buNone/>
            </a:pPr>
            <a:r>
              <a:rPr lang="en" sz="1400"/>
              <a:t>Shirley Limburg</a:t>
            </a:r>
            <a:endParaRPr sz="1100"/>
          </a:p>
          <a:p>
            <a:pPr marL="0" lvl="0" indent="0" algn="l" rtl="0">
              <a:lnSpc>
                <a:spcPct val="70000"/>
              </a:lnSpc>
              <a:spcBef>
                <a:spcPts val="0"/>
              </a:spcBef>
              <a:spcAft>
                <a:spcPts val="0"/>
              </a:spcAft>
              <a:buClr>
                <a:schemeClr val="lt1"/>
              </a:buClr>
              <a:buSzPts val="1400"/>
              <a:buNone/>
            </a:pPr>
            <a:r>
              <a:rPr lang="en" sz="1400"/>
              <a:t>Saron Raut</a:t>
            </a:r>
            <a:endParaRPr sz="1100"/>
          </a:p>
          <a:p>
            <a:pPr marL="0" lvl="0" indent="0" algn="l" rtl="0">
              <a:lnSpc>
                <a:spcPct val="70000"/>
              </a:lnSpc>
              <a:spcBef>
                <a:spcPts val="0"/>
              </a:spcBef>
              <a:spcAft>
                <a:spcPts val="0"/>
              </a:spcAft>
              <a:buClr>
                <a:schemeClr val="lt1"/>
              </a:buClr>
              <a:buSzPts val="1400"/>
              <a:buNone/>
            </a:pPr>
            <a:r>
              <a:rPr lang="en" sz="1400"/>
              <a:t>Mara Schemel</a:t>
            </a:r>
            <a:endParaRPr sz="1400"/>
          </a:p>
          <a:p>
            <a:pPr marL="0" lvl="0" indent="0" algn="l" rtl="0">
              <a:lnSpc>
                <a:spcPct val="70000"/>
              </a:lnSpc>
              <a:spcBef>
                <a:spcPts val="0"/>
              </a:spcBef>
              <a:spcAft>
                <a:spcPts val="0"/>
              </a:spcAft>
              <a:buClr>
                <a:schemeClr val="lt1"/>
              </a:buClr>
              <a:buSzPts val="1400"/>
              <a:buNone/>
            </a:pPr>
            <a:r>
              <a:rPr lang="en" sz="1400"/>
              <a:t>Sumit Patel</a:t>
            </a:r>
            <a:endParaRPr sz="1100"/>
          </a:p>
          <a:p>
            <a:pPr marL="0" lvl="0" indent="0" algn="l" rtl="0">
              <a:lnSpc>
                <a:spcPct val="70000"/>
              </a:lnSpc>
              <a:spcBef>
                <a:spcPts val="800"/>
              </a:spcBef>
              <a:spcAft>
                <a:spcPts val="0"/>
              </a:spcAft>
              <a:buClr>
                <a:schemeClr val="lt1"/>
              </a:buClr>
              <a:buSzPts val="1400"/>
              <a:buNone/>
            </a:pPr>
            <a:endParaRPr sz="1400"/>
          </a:p>
          <a:p>
            <a:pPr marL="0" lvl="0" indent="0" algn="l" rtl="0">
              <a:lnSpc>
                <a:spcPct val="70000"/>
              </a:lnSpc>
              <a:spcBef>
                <a:spcPts val="800"/>
              </a:spcBef>
              <a:spcAft>
                <a:spcPts val="0"/>
              </a:spcAft>
              <a:buClr>
                <a:schemeClr val="lt1"/>
              </a:buClr>
              <a:buSzPts val="1400"/>
              <a:buNone/>
            </a:pPr>
            <a:endParaRPr sz="1400"/>
          </a:p>
        </p:txBody>
      </p:sp>
      <p:sp>
        <p:nvSpPr>
          <p:cNvPr id="152" name="Google Shape;152;p28"/>
          <p:cNvSpPr/>
          <p:nvPr/>
        </p:nvSpPr>
        <p:spPr>
          <a:xfrm rot="5400000">
            <a:off x="569941" y="260093"/>
            <a:ext cx="109728" cy="528066"/>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153" name="Google Shape;153;p28"/>
          <p:cNvSpPr/>
          <p:nvPr/>
        </p:nvSpPr>
        <p:spPr>
          <a:xfrm>
            <a:off x="360772" y="3410190"/>
            <a:ext cx="2983230" cy="13716"/>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220"/>
        <p:cNvGrpSpPr/>
        <p:nvPr/>
      </p:nvGrpSpPr>
      <p:grpSpPr>
        <a:xfrm>
          <a:off x="0" y="0"/>
          <a:ext cx="0" cy="0"/>
          <a:chOff x="0" y="0"/>
          <a:chExt cx="0" cy="0"/>
        </a:xfrm>
      </p:grpSpPr>
      <p:sp>
        <p:nvSpPr>
          <p:cNvPr id="221" name="Google Shape;221;p37"/>
          <p:cNvSpPr txBox="1">
            <a:spLocks noGrp="1"/>
          </p:cNvSpPr>
          <p:nvPr>
            <p:ph type="title"/>
          </p:nvPr>
        </p:nvSpPr>
        <p:spPr>
          <a:xfrm>
            <a:off x="760800" y="241694"/>
            <a:ext cx="7886700" cy="9942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1"/>
              </a:buClr>
              <a:buSzPts val="2400"/>
              <a:buFont typeface="Calibri"/>
              <a:buNone/>
            </a:pPr>
            <a:r>
              <a:rPr lang="en" sz="1800" dirty="0"/>
              <a:t>Humans Trafficking Can Happen Anywhere in the World</a:t>
            </a:r>
            <a:endParaRPr sz="1800" dirty="0"/>
          </a:p>
          <a:p>
            <a:pPr marL="0" lvl="0" indent="0" algn="l" rtl="0">
              <a:lnSpc>
                <a:spcPct val="90000"/>
              </a:lnSpc>
              <a:spcBef>
                <a:spcPts val="0"/>
              </a:spcBef>
              <a:spcAft>
                <a:spcPts val="0"/>
              </a:spcAft>
              <a:buClr>
                <a:schemeClr val="dk1"/>
              </a:buClr>
              <a:buSzPts val="2400"/>
              <a:buFont typeface="Calibri"/>
              <a:buNone/>
            </a:pPr>
            <a:r>
              <a:rPr lang="en" sz="1500" dirty="0"/>
              <a:t>Very Poor /No Correlation between Economic Factors Across Countries of Origin &amp; Cases</a:t>
            </a:r>
            <a:br>
              <a:rPr lang="en" sz="1800" dirty="0"/>
            </a:br>
            <a:endParaRPr sz="1800" dirty="0"/>
          </a:p>
        </p:txBody>
      </p:sp>
      <p:sp>
        <p:nvSpPr>
          <p:cNvPr id="222" name="Google Shape;222;p37"/>
          <p:cNvSpPr txBox="1"/>
          <p:nvPr/>
        </p:nvSpPr>
        <p:spPr>
          <a:xfrm>
            <a:off x="264450" y="4714878"/>
            <a:ext cx="8879400" cy="3624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br>
              <a:rPr lang="en" sz="1400">
                <a:solidFill>
                  <a:schemeClr val="dk1"/>
                </a:solidFill>
                <a:latin typeface="Calibri"/>
                <a:ea typeface="Calibri"/>
                <a:cs typeface="Calibri"/>
                <a:sym typeface="Calibri"/>
              </a:rPr>
            </a:br>
            <a:endParaRPr sz="1400">
              <a:solidFill>
                <a:schemeClr val="dk1"/>
              </a:solidFill>
              <a:latin typeface="Calibri"/>
              <a:ea typeface="Calibri"/>
              <a:cs typeface="Calibri"/>
              <a:sym typeface="Calibri"/>
            </a:endParaRPr>
          </a:p>
        </p:txBody>
      </p:sp>
      <p:pic>
        <p:nvPicPr>
          <p:cNvPr id="223" name="Google Shape;223;p37"/>
          <p:cNvPicPr preferRelativeResize="0"/>
          <p:nvPr/>
        </p:nvPicPr>
        <p:blipFill>
          <a:blip r:embed="rId5">
            <a:alphaModFix/>
          </a:blip>
          <a:stretch>
            <a:fillRect/>
          </a:stretch>
        </p:blipFill>
        <p:spPr>
          <a:xfrm>
            <a:off x="4950625" y="891700"/>
            <a:ext cx="4114800" cy="2743200"/>
          </a:xfrm>
          <a:prstGeom prst="rect">
            <a:avLst/>
          </a:prstGeom>
          <a:noFill/>
          <a:ln>
            <a:noFill/>
          </a:ln>
        </p:spPr>
      </p:pic>
      <p:pic>
        <p:nvPicPr>
          <p:cNvPr id="224" name="Google Shape;224;p37"/>
          <p:cNvPicPr preferRelativeResize="0"/>
          <p:nvPr/>
        </p:nvPicPr>
        <p:blipFill>
          <a:blip r:embed="rId6">
            <a:alphaModFix/>
          </a:blip>
          <a:stretch>
            <a:fillRect/>
          </a:stretch>
        </p:blipFill>
        <p:spPr>
          <a:xfrm>
            <a:off x="4572000" y="2089341"/>
            <a:ext cx="4114800" cy="2619375"/>
          </a:xfrm>
          <a:prstGeom prst="rect">
            <a:avLst/>
          </a:prstGeom>
          <a:noFill/>
          <a:ln>
            <a:noFill/>
          </a:ln>
        </p:spPr>
      </p:pic>
      <p:pic>
        <p:nvPicPr>
          <p:cNvPr id="225" name="Google Shape;225;p37"/>
          <p:cNvPicPr preferRelativeResize="0"/>
          <p:nvPr/>
        </p:nvPicPr>
        <p:blipFill>
          <a:blip r:embed="rId7">
            <a:alphaModFix/>
          </a:blip>
          <a:stretch>
            <a:fillRect/>
          </a:stretch>
        </p:blipFill>
        <p:spPr>
          <a:xfrm>
            <a:off x="66325" y="891700"/>
            <a:ext cx="3929075" cy="2743200"/>
          </a:xfrm>
          <a:prstGeom prst="rect">
            <a:avLst/>
          </a:prstGeom>
          <a:noFill/>
          <a:ln>
            <a:noFill/>
          </a:ln>
        </p:spPr>
      </p:pic>
      <p:pic>
        <p:nvPicPr>
          <p:cNvPr id="226" name="Google Shape;226;p37"/>
          <p:cNvPicPr preferRelativeResize="0"/>
          <p:nvPr/>
        </p:nvPicPr>
        <p:blipFill>
          <a:blip r:embed="rId8">
            <a:alphaModFix/>
          </a:blip>
          <a:stretch>
            <a:fillRect/>
          </a:stretch>
        </p:blipFill>
        <p:spPr>
          <a:xfrm>
            <a:off x="567925" y="2089341"/>
            <a:ext cx="3929075" cy="2619375"/>
          </a:xfrm>
          <a:prstGeom prst="rect">
            <a:avLst/>
          </a:prstGeom>
          <a:noFill/>
          <a:ln>
            <a:noFill/>
          </a:ln>
        </p:spPr>
      </p:pic>
      <p:pic>
        <p:nvPicPr>
          <p:cNvPr id="2" name="Economic-factors">
            <a:hlinkClick r:id="" action="ppaction://media"/>
            <a:extLst>
              <a:ext uri="{FF2B5EF4-FFF2-40B4-BE49-F238E27FC236}">
                <a16:creationId xmlns:a16="http://schemas.microsoft.com/office/drawing/2014/main" id="{668D357C-C4CB-4D10-B9C3-58C3B70C01F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2184736" y="5189464"/>
            <a:ext cx="244475" cy="2444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55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8"/>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2400"/>
              <a:buFont typeface="Calibri"/>
              <a:buNone/>
            </a:pPr>
            <a:r>
              <a:rPr lang="en" sz="1600"/>
              <a:t>We May Never Completely Know the True Extent of Human Trafficking</a:t>
            </a:r>
            <a:endParaRPr sz="1600"/>
          </a:p>
        </p:txBody>
      </p:sp>
      <p:sp>
        <p:nvSpPr>
          <p:cNvPr id="232" name="Google Shape;232;p38"/>
          <p:cNvSpPr txBox="1"/>
          <p:nvPr/>
        </p:nvSpPr>
        <p:spPr>
          <a:xfrm>
            <a:off x="264440" y="4384908"/>
            <a:ext cx="7407106" cy="692497"/>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b="0" i="0" u="none" strike="noStrike">
                <a:solidFill>
                  <a:srgbClr val="000000"/>
                </a:solidFill>
                <a:latin typeface="Roboto"/>
                <a:ea typeface="Roboto"/>
                <a:cs typeface="Roboto"/>
                <a:sym typeface="Roboto"/>
              </a:rPr>
              <a:t>The implications of your findings: what do your findings mean? - SHirley </a:t>
            </a:r>
            <a:endParaRPr sz="1400" b="0">
              <a:solidFill>
                <a:schemeClr val="dk1"/>
              </a:solidFill>
              <a:latin typeface="Calibri"/>
              <a:ea typeface="Calibri"/>
              <a:cs typeface="Calibri"/>
              <a:sym typeface="Calibri"/>
            </a:endParaRPr>
          </a:p>
          <a:p>
            <a:pPr marL="0" marR="0" lvl="0" indent="0" algn="l" rtl="0">
              <a:spcBef>
                <a:spcPts val="0"/>
              </a:spcBef>
              <a:spcAft>
                <a:spcPts val="0"/>
              </a:spcAft>
              <a:buNone/>
            </a:pPr>
            <a:br>
              <a:rPr lang="en" sz="1400">
                <a:solidFill>
                  <a:schemeClr val="dk1"/>
                </a:solidFill>
                <a:latin typeface="Calibri"/>
                <a:ea typeface="Calibri"/>
                <a:cs typeface="Calibri"/>
                <a:sym typeface="Calibri"/>
              </a:rPr>
            </a:br>
            <a:endParaRPr sz="1400">
              <a:solidFill>
                <a:schemeClr val="dk1"/>
              </a:solidFill>
              <a:latin typeface="Calibri"/>
              <a:ea typeface="Calibri"/>
              <a:cs typeface="Calibri"/>
              <a:sym typeface="Calibri"/>
            </a:endParaRPr>
          </a:p>
        </p:txBody>
      </p:sp>
      <p:sp>
        <p:nvSpPr>
          <p:cNvPr id="233" name="Google Shape;233;p38"/>
          <p:cNvSpPr/>
          <p:nvPr/>
        </p:nvSpPr>
        <p:spPr>
          <a:xfrm>
            <a:off x="5293690" y="1523111"/>
            <a:ext cx="3624000" cy="2097300"/>
          </a:xfrm>
          <a:prstGeom prst="rect">
            <a:avLst/>
          </a:prstGeom>
          <a:solidFill>
            <a:schemeClr val="accent3"/>
          </a:solidFill>
          <a:ln w="12700" cap="flat" cmpd="sng">
            <a:solidFill>
              <a:srgbClr val="78787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lt1"/>
                </a:solidFill>
                <a:latin typeface="Calibri"/>
                <a:ea typeface="Calibri"/>
                <a:cs typeface="Calibri"/>
                <a:sym typeface="Calibri"/>
              </a:rPr>
              <a:t>Need help? United States:</a:t>
            </a:r>
            <a:endParaRPr sz="1100"/>
          </a:p>
          <a:p>
            <a:pPr marL="0" marR="0" lvl="0" indent="0" algn="ctr" rtl="0">
              <a:spcBef>
                <a:spcPts val="0"/>
              </a:spcBef>
              <a:spcAft>
                <a:spcPts val="0"/>
              </a:spcAft>
              <a:buNone/>
            </a:pPr>
            <a:r>
              <a:rPr lang="en" sz="1400">
                <a:solidFill>
                  <a:schemeClr val="lt1"/>
                </a:solidFill>
                <a:latin typeface="Calibri"/>
                <a:ea typeface="Calibri"/>
                <a:cs typeface="Calibri"/>
                <a:sym typeface="Calibri"/>
              </a:rPr>
              <a:t>1 (888) 373-7888</a:t>
            </a:r>
            <a:endParaRPr sz="1100"/>
          </a:p>
          <a:p>
            <a:pPr marL="0" marR="0" lvl="0" indent="0" algn="ctr" rtl="0">
              <a:spcBef>
                <a:spcPts val="0"/>
              </a:spcBef>
              <a:spcAft>
                <a:spcPts val="0"/>
              </a:spcAft>
              <a:buNone/>
            </a:pPr>
            <a:r>
              <a:rPr lang="en" sz="1400">
                <a:solidFill>
                  <a:schemeClr val="lt1"/>
                </a:solidFill>
                <a:latin typeface="Calibri"/>
                <a:ea typeface="Calibri"/>
                <a:cs typeface="Calibri"/>
                <a:sym typeface="Calibri"/>
              </a:rPr>
              <a:t>National Human Trafficking Hotline</a:t>
            </a:r>
            <a:endParaRPr sz="1100"/>
          </a:p>
          <a:p>
            <a:pPr marL="0" marR="0" lvl="0" indent="0" algn="ctr" rtl="0">
              <a:spcBef>
                <a:spcPts val="0"/>
              </a:spcBef>
              <a:spcAft>
                <a:spcPts val="0"/>
              </a:spcAft>
              <a:buNone/>
            </a:pPr>
            <a:r>
              <a:rPr lang="en" sz="1400">
                <a:solidFill>
                  <a:schemeClr val="lt1"/>
                </a:solidFill>
                <a:latin typeface="Calibri"/>
                <a:ea typeface="Calibri"/>
                <a:cs typeface="Calibri"/>
                <a:sym typeface="Calibri"/>
              </a:rPr>
              <a:t>SMS: 233733 (Text "HELP" or "INFO")</a:t>
            </a:r>
            <a:endParaRPr sz="1100"/>
          </a:p>
          <a:p>
            <a:pPr marL="0" marR="0" lvl="0" indent="0" algn="ctr" rtl="0">
              <a:spcBef>
                <a:spcPts val="0"/>
              </a:spcBef>
              <a:spcAft>
                <a:spcPts val="0"/>
              </a:spcAft>
              <a:buNone/>
            </a:pPr>
            <a:r>
              <a:rPr lang="en" sz="1400">
                <a:solidFill>
                  <a:schemeClr val="lt1"/>
                </a:solidFill>
                <a:latin typeface="Calibri"/>
                <a:ea typeface="Calibri"/>
                <a:cs typeface="Calibri"/>
                <a:sym typeface="Calibri"/>
              </a:rPr>
              <a:t>Hours: 24 hours, 7 days a week</a:t>
            </a:r>
            <a:endParaRPr sz="1100"/>
          </a:p>
          <a:p>
            <a:pPr marL="0" marR="0" lvl="0" indent="0" algn="ctr" rtl="0">
              <a:spcBef>
                <a:spcPts val="0"/>
              </a:spcBef>
              <a:spcAft>
                <a:spcPts val="0"/>
              </a:spcAft>
              <a:buNone/>
            </a:pPr>
            <a:r>
              <a:rPr lang="en" sz="1400">
                <a:solidFill>
                  <a:schemeClr val="lt1"/>
                </a:solidFill>
                <a:latin typeface="Calibri"/>
                <a:ea typeface="Calibri"/>
                <a:cs typeface="Calibri"/>
                <a:sym typeface="Calibri"/>
              </a:rPr>
              <a:t>Languages: English, Spanish and 200 more languages</a:t>
            </a:r>
            <a:endParaRPr sz="1100"/>
          </a:p>
          <a:p>
            <a:pPr marL="0" marR="0" lvl="0" indent="0" algn="ctr" rtl="0">
              <a:spcBef>
                <a:spcPts val="0"/>
              </a:spcBef>
              <a:spcAft>
                <a:spcPts val="0"/>
              </a:spcAft>
              <a:buNone/>
            </a:pPr>
            <a:r>
              <a:rPr lang="en" sz="1400">
                <a:solidFill>
                  <a:schemeClr val="lt1"/>
                </a:solidFill>
                <a:latin typeface="Calibri"/>
                <a:ea typeface="Calibri"/>
                <a:cs typeface="Calibri"/>
                <a:sym typeface="Calibri"/>
              </a:rPr>
              <a:t>Website: humantraffickinghotline.org</a:t>
            </a:r>
            <a:endParaRPr sz="1100"/>
          </a:p>
        </p:txBody>
      </p:sp>
      <p:sp>
        <p:nvSpPr>
          <p:cNvPr id="234" name="Google Shape;234;p38"/>
          <p:cNvSpPr/>
          <p:nvPr/>
        </p:nvSpPr>
        <p:spPr>
          <a:xfrm>
            <a:off x="351350" y="1564650"/>
            <a:ext cx="4220700" cy="20142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r" rtl="0">
              <a:spcBef>
                <a:spcPts val="0"/>
              </a:spcBef>
              <a:spcAft>
                <a:spcPts val="0"/>
              </a:spcAft>
              <a:buNone/>
            </a:pPr>
            <a:r>
              <a:rPr lang="en">
                <a:solidFill>
                  <a:schemeClr val="lt1"/>
                </a:solidFill>
                <a:latin typeface="Calibri"/>
                <a:ea typeface="Calibri"/>
                <a:cs typeface="Calibri"/>
                <a:sym typeface="Calibri"/>
              </a:rPr>
              <a:t>“Human trafficking is a heinous crime happening all around us. The victims—30% of which are children—are subject to forced labour, sexual exploitation and other forms of abuse. We must do more to bring criminals to justice, and help victims rebuild their lives. “</a:t>
            </a:r>
            <a:br>
              <a:rPr lang="en">
                <a:solidFill>
                  <a:schemeClr val="lt1"/>
                </a:solidFill>
                <a:latin typeface="Calibri"/>
                <a:ea typeface="Calibri"/>
                <a:cs typeface="Calibri"/>
                <a:sym typeface="Calibri"/>
              </a:rPr>
            </a:br>
            <a:br>
              <a:rPr lang="en">
                <a:solidFill>
                  <a:schemeClr val="lt1"/>
                </a:solidFill>
                <a:latin typeface="Calibri"/>
                <a:ea typeface="Calibri"/>
                <a:cs typeface="Calibri"/>
                <a:sym typeface="Calibri"/>
              </a:rPr>
            </a:br>
            <a:r>
              <a:rPr lang="en">
                <a:solidFill>
                  <a:schemeClr val="lt1"/>
                </a:solidFill>
                <a:latin typeface="Calibri"/>
                <a:ea typeface="Calibri"/>
                <a:cs typeface="Calibri"/>
                <a:sym typeface="Calibri"/>
              </a:rPr>
              <a:t>António Guterres</a:t>
            </a:r>
            <a:endParaRPr/>
          </a:p>
          <a:p>
            <a:pPr marL="0" marR="0" lvl="0" indent="0" algn="r" rtl="0">
              <a:spcBef>
                <a:spcPts val="0"/>
              </a:spcBef>
              <a:spcAft>
                <a:spcPts val="0"/>
              </a:spcAft>
              <a:buNone/>
            </a:pPr>
            <a:r>
              <a:rPr lang="en">
                <a:solidFill>
                  <a:schemeClr val="lt1"/>
                </a:solidFill>
                <a:latin typeface="Calibri"/>
                <a:ea typeface="Calibri"/>
                <a:cs typeface="Calibri"/>
                <a:sym typeface="Calibri"/>
              </a:rPr>
              <a:t>Secretary General of the United Nations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9"/>
          <p:cNvSpPr txBox="1">
            <a:spLocks noGrp="1"/>
          </p:cNvSpPr>
          <p:nvPr>
            <p:ph type="title"/>
          </p:nvPr>
        </p:nvSpPr>
        <p:spPr>
          <a:xfrm>
            <a:off x="623888" y="1282304"/>
            <a:ext cx="7886700" cy="2139600"/>
          </a:xfrm>
          <a:prstGeom prst="rect">
            <a:avLst/>
          </a:prstGeom>
        </p:spPr>
        <p:txBody>
          <a:bodyPr spcFirstLastPara="1" wrap="square" lIns="68575" tIns="34275" rIns="68575" bIns="34275" anchor="b" anchorCtr="0">
            <a:noAutofit/>
          </a:bodyPr>
          <a:lstStyle/>
          <a:p>
            <a:pPr marL="0" lvl="0" indent="0" algn="l" rtl="0">
              <a:spcBef>
                <a:spcPts val="0"/>
              </a:spcBef>
              <a:spcAft>
                <a:spcPts val="0"/>
              </a:spcAft>
              <a:buNone/>
            </a:pPr>
            <a:r>
              <a:rPr lang="en"/>
              <a:t>Appendix: </a:t>
            </a:r>
            <a:endParaRPr/>
          </a:p>
        </p:txBody>
      </p:sp>
      <p:sp>
        <p:nvSpPr>
          <p:cNvPr id="240" name="Google Shape;240;p39"/>
          <p:cNvSpPr txBox="1">
            <a:spLocks noGrp="1"/>
          </p:cNvSpPr>
          <p:nvPr>
            <p:ph type="body" idx="1"/>
          </p:nvPr>
        </p:nvSpPr>
        <p:spPr>
          <a:xfrm>
            <a:off x="623888" y="3442097"/>
            <a:ext cx="7886700" cy="11250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40"/>
          <p:cNvSpPr txBox="1">
            <a:spLocks noGrp="1"/>
          </p:cNvSpPr>
          <p:nvPr>
            <p:ph type="title"/>
          </p:nvPr>
        </p:nvSpPr>
        <p:spPr>
          <a:xfrm>
            <a:off x="127925" y="273844"/>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chemeClr val="dk1"/>
              </a:buClr>
              <a:buFont typeface="Arial"/>
              <a:buNone/>
            </a:pPr>
            <a:r>
              <a:rPr lang="en" sz="2300">
                <a:solidFill>
                  <a:srgbClr val="53575C"/>
                </a:solidFill>
              </a:rPr>
              <a:t>US Department of Homeland Security</a:t>
            </a:r>
            <a:endParaRPr sz="2700"/>
          </a:p>
        </p:txBody>
      </p:sp>
      <p:sp>
        <p:nvSpPr>
          <p:cNvPr id="246" name="Google Shape;246;p40"/>
          <p:cNvSpPr/>
          <p:nvPr/>
        </p:nvSpPr>
        <p:spPr>
          <a:xfrm>
            <a:off x="127925" y="4488800"/>
            <a:ext cx="8692800" cy="381300"/>
          </a:xfrm>
          <a:prstGeom prst="rect">
            <a:avLst/>
          </a:prstGeom>
          <a:solidFill>
            <a:schemeClr val="accent3"/>
          </a:solidFill>
          <a:ln w="12700" cap="flat" cmpd="sng">
            <a:solidFill>
              <a:srgbClr val="78787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r>
              <a:rPr lang="en" sz="1100">
                <a:solidFill>
                  <a:schemeClr val="lt1"/>
                </a:solidFill>
                <a:latin typeface="Calibri"/>
                <a:ea typeface="Calibri"/>
                <a:cs typeface="Calibri"/>
                <a:sym typeface="Calibri"/>
              </a:rPr>
              <a:t>https://www.dhs.gov/sites/default/files/publications/20_0115_plcy_human-trafficking-forced-labor-child-exploit-strategy.pdf</a:t>
            </a:r>
            <a:endParaRPr/>
          </a:p>
        </p:txBody>
      </p:sp>
      <p:pic>
        <p:nvPicPr>
          <p:cNvPr id="247" name="Google Shape;247;p40"/>
          <p:cNvPicPr preferRelativeResize="0"/>
          <p:nvPr/>
        </p:nvPicPr>
        <p:blipFill rotWithShape="1">
          <a:blip r:embed="rId3">
            <a:alphaModFix/>
          </a:blip>
          <a:srcRect t="49974"/>
          <a:stretch/>
        </p:blipFill>
        <p:spPr>
          <a:xfrm>
            <a:off x="4503475" y="1488549"/>
            <a:ext cx="4317239" cy="2691900"/>
          </a:xfrm>
          <a:prstGeom prst="rect">
            <a:avLst/>
          </a:prstGeom>
          <a:noFill/>
          <a:ln>
            <a:noFill/>
          </a:ln>
        </p:spPr>
      </p:pic>
      <p:pic>
        <p:nvPicPr>
          <p:cNvPr id="248" name="Google Shape;248;p40"/>
          <p:cNvPicPr preferRelativeResize="0"/>
          <p:nvPr/>
        </p:nvPicPr>
        <p:blipFill rotWithShape="1">
          <a:blip r:embed="rId3">
            <a:alphaModFix/>
          </a:blip>
          <a:srcRect l="2353" b="50990"/>
          <a:stretch/>
        </p:blipFill>
        <p:spPr>
          <a:xfrm>
            <a:off x="127925" y="1488550"/>
            <a:ext cx="4303101" cy="2691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2400"/>
              <a:buFont typeface="Calibri"/>
              <a:buNone/>
            </a:pPr>
            <a:r>
              <a:rPr lang="en" sz="1700"/>
              <a:t>Fight the Plague of Human Trafficking</a:t>
            </a:r>
            <a:endParaRPr sz="1700"/>
          </a:p>
        </p:txBody>
      </p:sp>
      <p:sp>
        <p:nvSpPr>
          <p:cNvPr id="159" name="Google Shape;159;p29"/>
          <p:cNvSpPr txBox="1"/>
          <p:nvPr/>
        </p:nvSpPr>
        <p:spPr>
          <a:xfrm>
            <a:off x="264440" y="4384908"/>
            <a:ext cx="6391854" cy="27699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b="0" i="0" u="none" strike="noStrike" cap="none">
                <a:solidFill>
                  <a:schemeClr val="dk1"/>
                </a:solidFill>
                <a:latin typeface="Calibri"/>
                <a:ea typeface="Calibri"/>
                <a:cs typeface="Calibri"/>
                <a:sym typeface="Calibri"/>
              </a:rPr>
              <a:t>Questions you found interesting and what motivated you to answer them - Sumit</a:t>
            </a:r>
            <a:br>
              <a:rPr lang="en" sz="1400" b="0" i="0" u="none" strike="noStrike" cap="none">
                <a:solidFill>
                  <a:schemeClr val="dk1"/>
                </a:solidFill>
                <a:latin typeface="Calibri"/>
                <a:ea typeface="Calibri"/>
                <a:cs typeface="Calibri"/>
                <a:sym typeface="Calibri"/>
              </a:rPr>
            </a:br>
            <a:endParaRPr sz="1400">
              <a:solidFill>
                <a:schemeClr val="dk1"/>
              </a:solidFill>
              <a:latin typeface="Calibri"/>
              <a:ea typeface="Calibri"/>
              <a:cs typeface="Calibri"/>
              <a:sym typeface="Calibri"/>
            </a:endParaRPr>
          </a:p>
        </p:txBody>
      </p:sp>
      <p:sp>
        <p:nvSpPr>
          <p:cNvPr id="160" name="Google Shape;160;p29"/>
          <p:cNvSpPr txBox="1"/>
          <p:nvPr/>
        </p:nvSpPr>
        <p:spPr>
          <a:xfrm>
            <a:off x="168088" y="1364876"/>
            <a:ext cx="8895230" cy="2008242"/>
          </a:xfrm>
          <a:prstGeom prst="rect">
            <a:avLst/>
          </a:prstGeom>
          <a:noFill/>
          <a:ln>
            <a:noFill/>
          </a:ln>
        </p:spPr>
        <p:txBody>
          <a:bodyPr spcFirstLastPara="1" wrap="square" lIns="68575" tIns="34275" rIns="68575" bIns="34275" anchor="t" anchorCtr="0">
            <a:noAutofit/>
          </a:bodyPr>
          <a:lstStyle/>
          <a:p>
            <a:pPr marL="215900" marR="0" lvl="0" indent="-215900" algn="l" rtl="0">
              <a:lnSpc>
                <a:spcPct val="150000"/>
              </a:lnSpc>
              <a:spcBef>
                <a:spcPts val="0"/>
              </a:spcBef>
              <a:spcAft>
                <a:spcPts val="0"/>
              </a:spcAft>
              <a:buClr>
                <a:srgbClr val="333333"/>
              </a:buClr>
              <a:buSzPts val="1400"/>
              <a:buFont typeface="Arial"/>
              <a:buChar char="•"/>
            </a:pPr>
            <a:r>
              <a:rPr lang="en" sz="1400" i="0">
                <a:solidFill>
                  <a:srgbClr val="333333"/>
                </a:solidFill>
                <a:latin typeface="Open Sans"/>
                <a:ea typeface="Open Sans"/>
                <a:cs typeface="Open Sans"/>
                <a:sym typeface="Open Sans"/>
              </a:rPr>
              <a:t>USA Human Trafficking Statistics 2.7 per 100k – </a:t>
            </a:r>
            <a:r>
              <a:rPr lang="en" sz="1400" b="0" i="0">
                <a:solidFill>
                  <a:srgbClr val="444444"/>
                </a:solidFill>
                <a:latin typeface="Open Sans"/>
                <a:ea typeface="Open Sans"/>
                <a:cs typeface="Open Sans"/>
                <a:sym typeface="Open Sans"/>
              </a:rPr>
              <a:t>11,500 human trafficking cases reported in 2019</a:t>
            </a:r>
            <a:r>
              <a:rPr lang="en" sz="1400" i="0">
                <a:solidFill>
                  <a:srgbClr val="333333"/>
                </a:solidFill>
                <a:latin typeface="Open Sans"/>
                <a:ea typeface="Open Sans"/>
                <a:cs typeface="Open Sans"/>
                <a:sym typeface="Open Sans"/>
              </a:rPr>
              <a:t> </a:t>
            </a:r>
            <a:br>
              <a:rPr lang="en" sz="1400" i="0">
                <a:solidFill>
                  <a:srgbClr val="333333"/>
                </a:solidFill>
                <a:latin typeface="Open Sans"/>
                <a:ea typeface="Open Sans"/>
                <a:cs typeface="Open Sans"/>
                <a:sym typeface="Open Sans"/>
              </a:rPr>
            </a:br>
            <a:r>
              <a:rPr lang="en" sz="800" i="0" u="sng">
                <a:solidFill>
                  <a:schemeClr val="hlink"/>
                </a:solidFill>
                <a:latin typeface="Open Sans"/>
                <a:ea typeface="Open Sans"/>
                <a:cs typeface="Open Sans"/>
                <a:sym typeface="Open Sans"/>
                <a:hlinkClick r:id="rId3"/>
              </a:rPr>
              <a:t>https://worldpopulationreview.com/state-rankings/human-trafficking-statistics-by-state</a:t>
            </a:r>
            <a:endParaRPr sz="800" i="0">
              <a:solidFill>
                <a:srgbClr val="333333"/>
              </a:solidFill>
              <a:latin typeface="Open Sans"/>
              <a:ea typeface="Open Sans"/>
              <a:cs typeface="Open Sans"/>
              <a:sym typeface="Open Sans"/>
            </a:endParaRPr>
          </a:p>
          <a:p>
            <a:pPr marL="215900" marR="0" lvl="0" indent="-215900" algn="l" rtl="0">
              <a:lnSpc>
                <a:spcPct val="150000"/>
              </a:lnSpc>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Worldwide, an estimated 20.8 million people are victims of human trafficking, contributing to an industry that generates more than $150 billion in illegal profits. </a:t>
            </a:r>
            <a:r>
              <a:rPr lang="en" sz="800">
                <a:solidFill>
                  <a:srgbClr val="333333"/>
                </a:solidFill>
                <a:latin typeface="Open Sans"/>
                <a:ea typeface="Open Sans"/>
                <a:cs typeface="Open Sans"/>
                <a:sym typeface="Open Sans"/>
              </a:rPr>
              <a:t>https://www.dhs.gov/sites/default/files/publications/4146_CombattingHumanTraffickingThroughSocialScience.pdf</a:t>
            </a:r>
            <a:endParaRPr sz="1100"/>
          </a:p>
          <a:p>
            <a:pPr marL="215900" marR="0" lvl="0" indent="-215900" algn="l" rtl="0">
              <a:lnSpc>
                <a:spcPct val="150000"/>
              </a:lnSpc>
              <a:spcBef>
                <a:spcPts val="0"/>
              </a:spcBef>
              <a:spcAft>
                <a:spcPts val="0"/>
              </a:spcAft>
              <a:buClr>
                <a:srgbClr val="333333"/>
              </a:buClr>
              <a:buSzPts val="1400"/>
              <a:buFont typeface="Arial"/>
              <a:buChar char="•"/>
            </a:pPr>
            <a:r>
              <a:rPr lang="en">
                <a:solidFill>
                  <a:srgbClr val="333333"/>
                </a:solidFill>
                <a:latin typeface="Open Sans"/>
                <a:ea typeface="Open Sans"/>
                <a:cs typeface="Open Sans"/>
                <a:sym typeface="Open Sans"/>
              </a:rPr>
              <a:t>How do people become trafficked?</a:t>
            </a:r>
            <a:endParaRPr>
              <a:solidFill>
                <a:srgbClr val="333333"/>
              </a:solidFill>
              <a:latin typeface="Open Sans"/>
              <a:ea typeface="Open Sans"/>
              <a:cs typeface="Open Sans"/>
              <a:sym typeface="Open Sans"/>
            </a:endParaRPr>
          </a:p>
          <a:p>
            <a:pPr marL="215900" marR="0" lvl="0" indent="-196850" algn="l" rtl="0">
              <a:lnSpc>
                <a:spcPct val="150000"/>
              </a:lnSpc>
              <a:spcBef>
                <a:spcPts val="0"/>
              </a:spcBef>
              <a:spcAft>
                <a:spcPts val="0"/>
              </a:spcAft>
              <a:buClr>
                <a:srgbClr val="333333"/>
              </a:buClr>
              <a:buSzPts val="1100"/>
              <a:buFont typeface="Open Sans"/>
              <a:buChar char="•"/>
            </a:pPr>
            <a:r>
              <a:rPr lang="en">
                <a:solidFill>
                  <a:srgbClr val="333333"/>
                </a:solidFill>
                <a:latin typeface="Open Sans"/>
                <a:ea typeface="Open Sans"/>
                <a:cs typeface="Open Sans"/>
                <a:sym typeface="Open Sans"/>
              </a:rPr>
              <a:t>What industries people most likely to be trafficked in?</a:t>
            </a:r>
            <a:endParaRPr>
              <a:solidFill>
                <a:srgbClr val="333333"/>
              </a:solidFill>
              <a:latin typeface="Open Sans"/>
              <a:ea typeface="Open Sans"/>
              <a:cs typeface="Open Sans"/>
              <a:sym typeface="Open Sans"/>
            </a:endParaRPr>
          </a:p>
          <a:p>
            <a:pPr marL="215900" marR="0" lvl="0" indent="-196850" algn="l" rtl="0">
              <a:lnSpc>
                <a:spcPct val="150000"/>
              </a:lnSpc>
              <a:spcBef>
                <a:spcPts val="0"/>
              </a:spcBef>
              <a:spcAft>
                <a:spcPts val="0"/>
              </a:spcAft>
              <a:buClr>
                <a:srgbClr val="333333"/>
              </a:buClr>
              <a:buSzPts val="1100"/>
              <a:buFont typeface="Open Sans"/>
              <a:buChar char="•"/>
            </a:pPr>
            <a:r>
              <a:rPr lang="en">
                <a:solidFill>
                  <a:srgbClr val="333333"/>
                </a:solidFill>
                <a:latin typeface="Open Sans"/>
                <a:ea typeface="Open Sans"/>
                <a:cs typeface="Open Sans"/>
                <a:sym typeface="Open Sans"/>
              </a:rPr>
              <a:t>Where does it happen the most?</a:t>
            </a:r>
            <a:endParaRPr>
              <a:solidFill>
                <a:srgbClr val="333333"/>
              </a:solidFill>
              <a:latin typeface="Open Sans"/>
              <a:ea typeface="Open Sans"/>
              <a:cs typeface="Open Sans"/>
              <a:sym typeface="Open Sans"/>
            </a:endParaRPr>
          </a:p>
          <a:p>
            <a:pPr marL="215900" marR="0" lvl="0" indent="-196850" algn="l" rtl="0">
              <a:lnSpc>
                <a:spcPct val="150000"/>
              </a:lnSpc>
              <a:spcBef>
                <a:spcPts val="0"/>
              </a:spcBef>
              <a:spcAft>
                <a:spcPts val="0"/>
              </a:spcAft>
              <a:buClr>
                <a:srgbClr val="333333"/>
              </a:buClr>
              <a:buSzPts val="1100"/>
              <a:buFont typeface="Open Sans"/>
              <a:buChar char="•"/>
            </a:pPr>
            <a:r>
              <a:rPr lang="en">
                <a:solidFill>
                  <a:srgbClr val="333333"/>
                </a:solidFill>
                <a:latin typeface="Open Sans"/>
                <a:ea typeface="Open Sans"/>
                <a:cs typeface="Open Sans"/>
                <a:sym typeface="Open Sans"/>
              </a:rPr>
              <a:t>How does wealth factor into the likelihood of being trafficked?</a:t>
            </a:r>
            <a:endParaRPr>
              <a:solidFill>
                <a:srgbClr val="333333"/>
              </a:solidFill>
              <a:latin typeface="Open Sans"/>
              <a:ea typeface="Open Sans"/>
              <a:cs typeface="Open Sans"/>
              <a:sym typeface="Open Sans"/>
            </a:endParaRPr>
          </a:p>
          <a:p>
            <a:pPr marL="457200" marR="0" lvl="0" indent="0" algn="l" rtl="0">
              <a:lnSpc>
                <a:spcPct val="150000"/>
              </a:lnSpc>
              <a:spcBef>
                <a:spcPts val="0"/>
              </a:spcBef>
              <a:spcAft>
                <a:spcPts val="0"/>
              </a:spcAft>
              <a:buNone/>
            </a:pPr>
            <a:endParaRPr sz="1100"/>
          </a:p>
          <a:p>
            <a:pPr marL="215900" marR="0" lvl="0" indent="-127000" algn="l" rtl="0">
              <a:spcBef>
                <a:spcPts val="0"/>
              </a:spcBef>
              <a:spcAft>
                <a:spcPts val="0"/>
              </a:spcAft>
              <a:buClr>
                <a:schemeClr val="dk1"/>
              </a:buClr>
              <a:buSzPts val="1400"/>
              <a:buFont typeface="Arial"/>
              <a:buNone/>
            </a:pPr>
            <a:endParaRPr sz="14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mt="17000"/>
          </a:blip>
          <a:stretch>
            <a:fillRect/>
          </a:stretch>
        </a:blipFill>
        <a:effectLst/>
      </p:bgPr>
    </p:bg>
    <p:spTree>
      <p:nvGrpSpPr>
        <p:cNvPr id="1" name="Shape 164"/>
        <p:cNvGrpSpPr/>
        <p:nvPr/>
      </p:nvGrpSpPr>
      <p:grpSpPr>
        <a:xfrm>
          <a:off x="0" y="0"/>
          <a:ext cx="0" cy="0"/>
          <a:chOff x="0" y="0"/>
          <a:chExt cx="0" cy="0"/>
        </a:xfrm>
      </p:grpSpPr>
      <p:sp>
        <p:nvSpPr>
          <p:cNvPr id="165" name="Google Shape;165;p30"/>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2400"/>
              <a:buFont typeface="Calibri"/>
              <a:buNone/>
            </a:pPr>
            <a:r>
              <a:rPr lang="en" sz="1600"/>
              <a:t>Counter Trafficking Data Collaborative and World Bank</a:t>
            </a:r>
            <a:endParaRPr sz="1600"/>
          </a:p>
        </p:txBody>
      </p:sp>
      <p:sp>
        <p:nvSpPr>
          <p:cNvPr id="166" name="Google Shape;166;p30"/>
          <p:cNvSpPr txBox="1"/>
          <p:nvPr/>
        </p:nvSpPr>
        <p:spPr>
          <a:xfrm>
            <a:off x="264440" y="4384908"/>
            <a:ext cx="7886700" cy="27699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b="0" i="0" u="none" strike="noStrike">
                <a:solidFill>
                  <a:srgbClr val="000000"/>
                </a:solidFill>
                <a:latin typeface="Roboto"/>
                <a:ea typeface="Roboto"/>
                <a:cs typeface="Roboto"/>
                <a:sym typeface="Roboto"/>
              </a:rPr>
              <a:t>Where and how you found the data you used to answer these questions - Saron</a:t>
            </a:r>
            <a:endParaRPr sz="1400">
              <a:solidFill>
                <a:schemeClr val="dk1"/>
              </a:solidFill>
              <a:latin typeface="Calibri"/>
              <a:ea typeface="Calibri"/>
              <a:cs typeface="Calibri"/>
              <a:sym typeface="Calibri"/>
            </a:endParaRPr>
          </a:p>
        </p:txBody>
      </p:sp>
      <p:sp>
        <p:nvSpPr>
          <p:cNvPr id="167" name="Google Shape;167;p30"/>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0" lvl="0" indent="0" algn="l" rtl="0">
              <a:lnSpc>
                <a:spcPct val="98181"/>
              </a:lnSpc>
              <a:spcBef>
                <a:spcPts val="1000"/>
              </a:spcBef>
              <a:spcAft>
                <a:spcPts val="0"/>
              </a:spcAft>
              <a:buClr>
                <a:schemeClr val="dk1"/>
              </a:buClr>
              <a:buSzPts val="1100"/>
              <a:buFont typeface="Arial"/>
              <a:buNone/>
            </a:pPr>
            <a:r>
              <a:rPr lang="en" sz="2200">
                <a:latin typeface="Arial"/>
                <a:ea typeface="Arial"/>
                <a:cs typeface="Arial"/>
                <a:sym typeface="Arial"/>
              </a:rPr>
              <a:t>•</a:t>
            </a:r>
            <a:r>
              <a:rPr lang="en" sz="2200"/>
              <a:t>Main Source : CTDC</a:t>
            </a:r>
            <a:endParaRPr sz="2200"/>
          </a:p>
          <a:p>
            <a:pPr marL="0" lvl="0" indent="457200" algn="l" rtl="0">
              <a:lnSpc>
                <a:spcPct val="98181"/>
              </a:lnSpc>
              <a:spcBef>
                <a:spcPts val="500"/>
              </a:spcBef>
              <a:spcAft>
                <a:spcPts val="0"/>
              </a:spcAft>
              <a:buClr>
                <a:schemeClr val="dk1"/>
              </a:buClr>
              <a:buSzPts val="1100"/>
              <a:buFont typeface="Arial"/>
              <a:buNone/>
            </a:pPr>
            <a:r>
              <a:rPr lang="en" sz="1800">
                <a:latin typeface="Arial"/>
                <a:ea typeface="Arial"/>
                <a:cs typeface="Arial"/>
                <a:sym typeface="Arial"/>
              </a:rPr>
              <a:t>•</a:t>
            </a:r>
            <a:r>
              <a:rPr lang="en" sz="1800"/>
              <a:t>First global data hub on human trafficking</a:t>
            </a:r>
            <a:endParaRPr sz="1800"/>
          </a:p>
          <a:p>
            <a:pPr marL="457200" lvl="0" indent="457200" algn="l" rtl="0">
              <a:lnSpc>
                <a:spcPct val="98181"/>
              </a:lnSpc>
              <a:spcBef>
                <a:spcPts val="500"/>
              </a:spcBef>
              <a:spcAft>
                <a:spcPts val="0"/>
              </a:spcAft>
              <a:buClr>
                <a:schemeClr val="dk1"/>
              </a:buClr>
              <a:buSzPts val="1100"/>
              <a:buFont typeface="Arial"/>
              <a:buNone/>
            </a:pPr>
            <a:r>
              <a:rPr lang="en" sz="1400">
                <a:latin typeface="Arial"/>
                <a:ea typeface="Arial"/>
                <a:cs typeface="Arial"/>
                <a:sym typeface="Arial"/>
              </a:rPr>
              <a:t>•</a:t>
            </a:r>
            <a:r>
              <a:rPr lang="en" sz="1400"/>
              <a:t>Data contributed from organization around the world</a:t>
            </a:r>
            <a:endParaRPr sz="1400"/>
          </a:p>
          <a:p>
            <a:pPr marL="0" lvl="0" indent="0" algn="l" rtl="0">
              <a:spcBef>
                <a:spcPts val="80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1"/>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1100"/>
              <a:buFont typeface="Arial"/>
              <a:buNone/>
            </a:pPr>
            <a:r>
              <a:rPr lang="en" sz="3900"/>
              <a:t>How Trafficking Starts </a:t>
            </a:r>
            <a:endParaRPr sz="3900"/>
          </a:p>
          <a:p>
            <a:pPr marL="0" lvl="0" indent="0" algn="l" rtl="0">
              <a:spcBef>
                <a:spcPts val="0"/>
              </a:spcBef>
              <a:spcAft>
                <a:spcPts val="0"/>
              </a:spcAft>
              <a:buNone/>
            </a:pPr>
            <a:r>
              <a:rPr lang="en" sz="3900"/>
              <a:t>How Victims Are Controlled </a:t>
            </a:r>
            <a:endParaRPr sz="1900"/>
          </a:p>
        </p:txBody>
      </p:sp>
      <p:pic>
        <p:nvPicPr>
          <p:cNvPr id="173" name="Google Shape;173;p31"/>
          <p:cNvPicPr preferRelativeResize="0"/>
          <p:nvPr/>
        </p:nvPicPr>
        <p:blipFill>
          <a:blip r:embed="rId3">
            <a:alphaModFix/>
          </a:blip>
          <a:stretch>
            <a:fillRect/>
          </a:stretch>
        </p:blipFill>
        <p:spPr>
          <a:xfrm>
            <a:off x="4572000" y="1609263"/>
            <a:ext cx="4450450" cy="2647950"/>
          </a:xfrm>
          <a:prstGeom prst="rect">
            <a:avLst/>
          </a:prstGeom>
          <a:noFill/>
          <a:ln>
            <a:noFill/>
          </a:ln>
        </p:spPr>
      </p:pic>
      <p:pic>
        <p:nvPicPr>
          <p:cNvPr id="174" name="Google Shape;174;p31"/>
          <p:cNvPicPr preferRelativeResize="0"/>
          <p:nvPr/>
        </p:nvPicPr>
        <p:blipFill>
          <a:blip r:embed="rId4">
            <a:alphaModFix/>
          </a:blip>
          <a:stretch>
            <a:fillRect/>
          </a:stretch>
        </p:blipFill>
        <p:spPr>
          <a:xfrm>
            <a:off x="100575" y="1609275"/>
            <a:ext cx="4187950" cy="2647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xfrm>
            <a:off x="629841"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3800"/>
              <a:t>Code snippet : RR and MoC codes</a:t>
            </a:r>
            <a:endParaRPr sz="3400"/>
          </a:p>
        </p:txBody>
      </p:sp>
      <p:sp>
        <p:nvSpPr>
          <p:cNvPr id="180" name="Google Shape;180;p32"/>
          <p:cNvSpPr txBox="1">
            <a:spLocks noGrp="1"/>
          </p:cNvSpPr>
          <p:nvPr>
            <p:ph type="body" idx="1"/>
          </p:nvPr>
        </p:nvSpPr>
        <p:spPr>
          <a:xfrm>
            <a:off x="629841" y="1260872"/>
            <a:ext cx="3868200" cy="618000"/>
          </a:xfrm>
          <a:prstGeom prst="rect">
            <a:avLst/>
          </a:prstGeom>
        </p:spPr>
        <p:txBody>
          <a:bodyPr spcFirstLastPara="1" wrap="square" lIns="68575" tIns="34275" rIns="68575" bIns="34275" anchor="b" anchorCtr="0">
            <a:noAutofit/>
          </a:bodyPr>
          <a:lstStyle/>
          <a:p>
            <a:pPr marL="0" lvl="0" indent="0" algn="l" rtl="0">
              <a:spcBef>
                <a:spcPts val="800"/>
              </a:spcBef>
              <a:spcAft>
                <a:spcPts val="0"/>
              </a:spcAft>
              <a:buNone/>
            </a:pPr>
            <a:r>
              <a:rPr lang="en"/>
              <a:t>Recruitment Relationship Plot Code</a:t>
            </a:r>
            <a:endParaRPr/>
          </a:p>
        </p:txBody>
      </p:sp>
      <p:sp>
        <p:nvSpPr>
          <p:cNvPr id="181" name="Google Shape;181;p32"/>
          <p:cNvSpPr txBox="1">
            <a:spLocks noGrp="1"/>
          </p:cNvSpPr>
          <p:nvPr>
            <p:ph type="body" idx="2"/>
          </p:nvPr>
        </p:nvSpPr>
        <p:spPr>
          <a:xfrm>
            <a:off x="629841" y="1878806"/>
            <a:ext cx="3868200" cy="27633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endParaRPr/>
          </a:p>
        </p:txBody>
      </p:sp>
      <p:sp>
        <p:nvSpPr>
          <p:cNvPr id="182" name="Google Shape;182;p32"/>
          <p:cNvSpPr txBox="1">
            <a:spLocks noGrp="1"/>
          </p:cNvSpPr>
          <p:nvPr>
            <p:ph type="body" idx="3"/>
          </p:nvPr>
        </p:nvSpPr>
        <p:spPr>
          <a:xfrm>
            <a:off x="4629150" y="1260872"/>
            <a:ext cx="3887400" cy="618000"/>
          </a:xfrm>
          <a:prstGeom prst="rect">
            <a:avLst/>
          </a:prstGeom>
        </p:spPr>
        <p:txBody>
          <a:bodyPr spcFirstLastPara="1" wrap="square" lIns="68575" tIns="34275" rIns="68575" bIns="34275" anchor="b" anchorCtr="0">
            <a:noAutofit/>
          </a:bodyPr>
          <a:lstStyle/>
          <a:p>
            <a:pPr marL="0" lvl="0" indent="0" algn="l" rtl="0">
              <a:spcBef>
                <a:spcPts val="800"/>
              </a:spcBef>
              <a:spcAft>
                <a:spcPts val="0"/>
              </a:spcAft>
              <a:buNone/>
            </a:pPr>
            <a:r>
              <a:rPr lang="en"/>
              <a:t>Means of Control Plot Code </a:t>
            </a:r>
            <a:endParaRPr/>
          </a:p>
        </p:txBody>
      </p:sp>
      <p:pic>
        <p:nvPicPr>
          <p:cNvPr id="183" name="Google Shape;183;p32"/>
          <p:cNvPicPr preferRelativeResize="0"/>
          <p:nvPr/>
        </p:nvPicPr>
        <p:blipFill>
          <a:blip r:embed="rId3">
            <a:alphaModFix/>
          </a:blip>
          <a:stretch>
            <a:fillRect/>
          </a:stretch>
        </p:blipFill>
        <p:spPr>
          <a:xfrm>
            <a:off x="105225" y="1878800"/>
            <a:ext cx="4392825" cy="2763300"/>
          </a:xfrm>
          <a:prstGeom prst="rect">
            <a:avLst/>
          </a:prstGeom>
          <a:noFill/>
          <a:ln>
            <a:noFill/>
          </a:ln>
        </p:spPr>
      </p:pic>
      <p:pic>
        <p:nvPicPr>
          <p:cNvPr id="184" name="Google Shape;184;p32"/>
          <p:cNvPicPr preferRelativeResize="0"/>
          <p:nvPr/>
        </p:nvPicPr>
        <p:blipFill>
          <a:blip r:embed="rId4">
            <a:alphaModFix/>
          </a:blip>
          <a:stretch>
            <a:fillRect/>
          </a:stretch>
        </p:blipFill>
        <p:spPr>
          <a:xfrm>
            <a:off x="4736600" y="1878875"/>
            <a:ext cx="3779951" cy="3189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rgbClr val="F2F2F2"/>
        </a:solidFill>
        <a:effectLst/>
      </p:bgPr>
    </p:bg>
    <p:spTree>
      <p:nvGrpSpPr>
        <p:cNvPr id="1" name="Shape 188"/>
        <p:cNvGrpSpPr/>
        <p:nvPr/>
      </p:nvGrpSpPr>
      <p:grpSpPr>
        <a:xfrm>
          <a:off x="0" y="0"/>
          <a:ext cx="0" cy="0"/>
          <a:chOff x="0" y="0"/>
          <a:chExt cx="0" cy="0"/>
        </a:xfrm>
      </p:grpSpPr>
      <p:sp>
        <p:nvSpPr>
          <p:cNvPr id="189" name="Google Shape;189;p3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2400"/>
              <a:buFont typeface="Calibri"/>
              <a:buNone/>
            </a:pPr>
            <a:r>
              <a:rPr lang="en" sz="1600"/>
              <a:t>Data Integrity Could be Improved</a:t>
            </a:r>
            <a:endParaRPr sz="1600"/>
          </a:p>
        </p:txBody>
      </p:sp>
      <p:sp>
        <p:nvSpPr>
          <p:cNvPr id="190" name="Google Shape;190;p33"/>
          <p:cNvSpPr txBox="1"/>
          <p:nvPr/>
        </p:nvSpPr>
        <p:spPr>
          <a:xfrm>
            <a:off x="264440" y="4384908"/>
            <a:ext cx="7797071" cy="692497"/>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b="0" i="0" u="none" strike="noStrike">
                <a:solidFill>
                  <a:srgbClr val="000000"/>
                </a:solidFill>
                <a:latin typeface="Roboto"/>
                <a:ea typeface="Roboto"/>
                <a:cs typeface="Roboto"/>
                <a:sym typeface="Roboto"/>
              </a:rPr>
              <a:t>The data exploration and cleanup process (accompanied by your Jupyter Notebook) -Mara</a:t>
            </a:r>
            <a:endParaRPr sz="1400" b="0">
              <a:solidFill>
                <a:schemeClr val="dk1"/>
              </a:solidFill>
              <a:latin typeface="Calibri"/>
              <a:ea typeface="Calibri"/>
              <a:cs typeface="Calibri"/>
              <a:sym typeface="Calibri"/>
            </a:endParaRPr>
          </a:p>
          <a:p>
            <a:pPr marL="0" marR="0" lvl="0" indent="0" algn="l" rtl="0">
              <a:spcBef>
                <a:spcPts val="0"/>
              </a:spcBef>
              <a:spcAft>
                <a:spcPts val="0"/>
              </a:spcAft>
              <a:buNone/>
            </a:pPr>
            <a:br>
              <a:rPr lang="en" sz="1400">
                <a:solidFill>
                  <a:schemeClr val="dk1"/>
                </a:solidFill>
                <a:latin typeface="Calibri"/>
                <a:ea typeface="Calibri"/>
                <a:cs typeface="Calibri"/>
                <a:sym typeface="Calibri"/>
              </a:rPr>
            </a:br>
            <a:endParaRPr sz="1400">
              <a:solidFill>
                <a:schemeClr val="dk1"/>
              </a:solidFill>
              <a:latin typeface="Calibri"/>
              <a:ea typeface="Calibri"/>
              <a:cs typeface="Calibri"/>
              <a:sym typeface="Calibri"/>
            </a:endParaRPr>
          </a:p>
        </p:txBody>
      </p:sp>
      <p:sp>
        <p:nvSpPr>
          <p:cNvPr id="191" name="Google Shape;191;p33"/>
          <p:cNvSpPr txBox="1"/>
          <p:nvPr/>
        </p:nvSpPr>
        <p:spPr>
          <a:xfrm>
            <a:off x="463924" y="1358153"/>
            <a:ext cx="2043952" cy="484748"/>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Dataframe showing unknowns</a:t>
            </a:r>
            <a:endParaRPr sz="1100"/>
          </a:p>
        </p:txBody>
      </p:sp>
      <p:sp>
        <p:nvSpPr>
          <p:cNvPr id="192" name="Google Shape;192;p33"/>
          <p:cNvSpPr txBox="1"/>
          <p:nvPr/>
        </p:nvSpPr>
        <p:spPr>
          <a:xfrm>
            <a:off x="2998694" y="1452282"/>
            <a:ext cx="2238935" cy="27699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Another example</a:t>
            </a:r>
            <a:endParaRPr sz="1100"/>
          </a:p>
        </p:txBody>
      </p:sp>
      <p:sp>
        <p:nvSpPr>
          <p:cNvPr id="193" name="Google Shape;193;p33"/>
          <p:cNvSpPr txBox="1"/>
          <p:nvPr/>
        </p:nvSpPr>
        <p:spPr>
          <a:xfrm>
            <a:off x="342900" y="3092824"/>
            <a:ext cx="2043952" cy="692497"/>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Venn diagram of world wide estimates vs reported cases</a:t>
            </a:r>
            <a:endParaRPr sz="1100"/>
          </a:p>
        </p:txBody>
      </p:sp>
      <p:sp>
        <p:nvSpPr>
          <p:cNvPr id="194" name="Google Shape;194;p33"/>
          <p:cNvSpPr/>
          <p:nvPr/>
        </p:nvSpPr>
        <p:spPr>
          <a:xfrm>
            <a:off x="5728447" y="1310390"/>
            <a:ext cx="2881993" cy="1114425"/>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lt1"/>
                </a:solidFill>
                <a:latin typeface="Calibri"/>
                <a:ea typeface="Calibri"/>
                <a:cs typeface="Calibri"/>
                <a:sym typeface="Calibri"/>
              </a:rPr>
              <a:t>Country names were not identical between datasets. For GDP the .csv source file was edited to make country names match to merge data  </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mt="15000"/>
          </a:blip>
          <a:stretch>
            <a:fillRect/>
          </a:stretch>
        </a:blipFill>
        <a:effectLst/>
      </p:bgPr>
    </p:bg>
    <p:spTree>
      <p:nvGrpSpPr>
        <p:cNvPr id="1" name="Shape 198"/>
        <p:cNvGrpSpPr/>
        <p:nvPr/>
      </p:nvGrpSpPr>
      <p:grpSpPr>
        <a:xfrm>
          <a:off x="0" y="0"/>
          <a:ext cx="0" cy="0"/>
          <a:chOff x="0" y="0"/>
          <a:chExt cx="0" cy="0"/>
        </a:xfrm>
      </p:grpSpPr>
      <p:sp>
        <p:nvSpPr>
          <p:cNvPr id="199" name="Google Shape;199;p34"/>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2400"/>
              <a:buFont typeface="Calibri"/>
              <a:buNone/>
            </a:pPr>
            <a:r>
              <a:rPr lang="en" sz="1600"/>
              <a:t>The Approach</a:t>
            </a:r>
            <a:endParaRPr sz="1600"/>
          </a:p>
        </p:txBody>
      </p:sp>
      <p:sp>
        <p:nvSpPr>
          <p:cNvPr id="200" name="Google Shape;200;p34"/>
          <p:cNvSpPr txBox="1"/>
          <p:nvPr/>
        </p:nvSpPr>
        <p:spPr>
          <a:xfrm>
            <a:off x="264440" y="4384908"/>
            <a:ext cx="7131442" cy="692497"/>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b="0" i="0" u="none" strike="noStrike">
                <a:solidFill>
                  <a:srgbClr val="000000"/>
                </a:solidFill>
                <a:latin typeface="Roboto"/>
                <a:ea typeface="Roboto"/>
                <a:cs typeface="Roboto"/>
                <a:sym typeface="Roboto"/>
              </a:rPr>
              <a:t>The analysis process (accompanied by your Jupyter Notebook) - Liz</a:t>
            </a:r>
            <a:endParaRPr sz="1400" b="0">
              <a:solidFill>
                <a:schemeClr val="dk1"/>
              </a:solidFill>
              <a:latin typeface="Calibri"/>
              <a:ea typeface="Calibri"/>
              <a:cs typeface="Calibri"/>
              <a:sym typeface="Calibri"/>
            </a:endParaRPr>
          </a:p>
          <a:p>
            <a:pPr marL="0" marR="0" lvl="0" indent="0" algn="l" rtl="0">
              <a:spcBef>
                <a:spcPts val="0"/>
              </a:spcBef>
              <a:spcAft>
                <a:spcPts val="0"/>
              </a:spcAft>
              <a:buNone/>
            </a:pPr>
            <a:br>
              <a:rPr lang="en" sz="1400">
                <a:solidFill>
                  <a:schemeClr val="dk1"/>
                </a:solidFill>
                <a:latin typeface="Calibri"/>
                <a:ea typeface="Calibri"/>
                <a:cs typeface="Calibri"/>
                <a:sym typeface="Calibri"/>
              </a:rPr>
            </a:br>
            <a:endParaRPr sz="1400">
              <a:solidFill>
                <a:schemeClr val="dk1"/>
              </a:solidFill>
              <a:latin typeface="Calibri"/>
              <a:ea typeface="Calibri"/>
              <a:cs typeface="Calibri"/>
              <a:sym typeface="Calibri"/>
            </a:endParaRPr>
          </a:p>
        </p:txBody>
      </p:sp>
      <p:sp>
        <p:nvSpPr>
          <p:cNvPr id="201" name="Google Shape;201;p34"/>
          <p:cNvSpPr txBox="1"/>
          <p:nvPr/>
        </p:nvSpPr>
        <p:spPr>
          <a:xfrm>
            <a:off x="860612" y="1398494"/>
            <a:ext cx="4081183" cy="27699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Jupyter Notebook excerpts</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05"/>
        <p:cNvGrpSpPr/>
        <p:nvPr/>
      </p:nvGrpSpPr>
      <p:grpSpPr>
        <a:xfrm>
          <a:off x="0" y="0"/>
          <a:ext cx="0" cy="0"/>
          <a:chOff x="0" y="0"/>
          <a:chExt cx="0" cy="0"/>
        </a:xfrm>
      </p:grpSpPr>
      <p:sp>
        <p:nvSpPr>
          <p:cNvPr id="206" name="Google Shape;206;p35"/>
          <p:cNvSpPr txBox="1">
            <a:spLocks noGrp="1"/>
          </p:cNvSpPr>
          <p:nvPr>
            <p:ph type="title"/>
          </p:nvPr>
        </p:nvSpPr>
        <p:spPr>
          <a:xfrm>
            <a:off x="552025" y="293019"/>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2400"/>
              <a:buFont typeface="Calibri"/>
              <a:buNone/>
            </a:pPr>
            <a:r>
              <a:rPr lang="en" sz="1600"/>
              <a:t>What We Found</a:t>
            </a:r>
            <a:endParaRPr sz="1600"/>
          </a:p>
        </p:txBody>
      </p:sp>
      <p:sp>
        <p:nvSpPr>
          <p:cNvPr id="207" name="Google Shape;207;p35"/>
          <p:cNvSpPr txBox="1"/>
          <p:nvPr/>
        </p:nvSpPr>
        <p:spPr>
          <a:xfrm>
            <a:off x="264440" y="4384908"/>
            <a:ext cx="8879560" cy="692497"/>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b="0" i="0" u="none" strike="noStrike">
                <a:solidFill>
                  <a:srgbClr val="000000"/>
                </a:solidFill>
                <a:latin typeface="Roboto"/>
                <a:ea typeface="Roboto"/>
                <a:cs typeface="Roboto"/>
                <a:sym typeface="Roboto"/>
              </a:rPr>
              <a:t>Your conclusions, which should include a numerical summary and visualizations of that summary - Lisa</a:t>
            </a:r>
            <a:endParaRPr sz="1400" b="0">
              <a:solidFill>
                <a:schemeClr val="dk1"/>
              </a:solidFill>
              <a:latin typeface="Calibri"/>
              <a:ea typeface="Calibri"/>
              <a:cs typeface="Calibri"/>
              <a:sym typeface="Calibri"/>
            </a:endParaRPr>
          </a:p>
          <a:p>
            <a:pPr marL="0" marR="0" lvl="0" indent="0" algn="l" rtl="0">
              <a:spcBef>
                <a:spcPts val="0"/>
              </a:spcBef>
              <a:spcAft>
                <a:spcPts val="0"/>
              </a:spcAft>
              <a:buNone/>
            </a:pPr>
            <a:br>
              <a:rPr lang="en" sz="1400">
                <a:solidFill>
                  <a:schemeClr val="dk1"/>
                </a:solidFill>
                <a:latin typeface="Calibri"/>
                <a:ea typeface="Calibri"/>
                <a:cs typeface="Calibri"/>
                <a:sym typeface="Calibri"/>
              </a:rPr>
            </a:br>
            <a:endParaRPr sz="1400">
              <a:solidFill>
                <a:schemeClr val="dk1"/>
              </a:solidFill>
              <a:latin typeface="Calibri"/>
              <a:ea typeface="Calibri"/>
              <a:cs typeface="Calibri"/>
              <a:sym typeface="Calibri"/>
            </a:endParaRPr>
          </a:p>
        </p:txBody>
      </p:sp>
      <p:sp>
        <p:nvSpPr>
          <p:cNvPr id="208" name="Google Shape;208;p35"/>
          <p:cNvSpPr txBox="1"/>
          <p:nvPr/>
        </p:nvSpPr>
        <p:spPr>
          <a:xfrm>
            <a:off x="5180858" y="873653"/>
            <a:ext cx="1764926" cy="1107996"/>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Ages trafficked</a:t>
            </a:r>
            <a:endParaRPr sz="1100"/>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en" sz="1400">
                <a:solidFill>
                  <a:schemeClr val="dk1"/>
                </a:solidFill>
                <a:latin typeface="Calibri"/>
                <a:ea typeface="Calibri"/>
                <a:cs typeface="Calibri"/>
                <a:sym typeface="Calibri"/>
              </a:rPr>
              <a:t>graph</a:t>
            </a:r>
            <a:endParaRPr sz="1100"/>
          </a:p>
        </p:txBody>
      </p:sp>
      <p:pic>
        <p:nvPicPr>
          <p:cNvPr id="209" name="Google Shape;209;p35"/>
          <p:cNvPicPr preferRelativeResize="0"/>
          <p:nvPr/>
        </p:nvPicPr>
        <p:blipFill rotWithShape="1">
          <a:blip r:embed="rId3">
            <a:alphaModFix/>
          </a:blip>
          <a:srcRect/>
          <a:stretch/>
        </p:blipFill>
        <p:spPr>
          <a:xfrm>
            <a:off x="6945785" y="987477"/>
            <a:ext cx="2198100" cy="1683600"/>
          </a:xfrm>
          <a:prstGeom prst="star10">
            <a:avLst>
              <a:gd name="adj" fmla="val 42533"/>
              <a:gd name="hf" fmla="val 105146"/>
            </a:avLst>
          </a:prstGeom>
          <a:noFill/>
          <a:ln>
            <a:noFill/>
          </a:ln>
        </p:spPr>
      </p:pic>
      <p:sp>
        <p:nvSpPr>
          <p:cNvPr id="210" name="Google Shape;210;p35"/>
          <p:cNvSpPr txBox="1"/>
          <p:nvPr/>
        </p:nvSpPr>
        <p:spPr>
          <a:xfrm>
            <a:off x="628650" y="1331259"/>
            <a:ext cx="2302809" cy="27699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Industries graph</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14"/>
        <p:cNvGrpSpPr/>
        <p:nvPr/>
      </p:nvGrpSpPr>
      <p:grpSpPr>
        <a:xfrm>
          <a:off x="0" y="0"/>
          <a:ext cx="0" cy="0"/>
          <a:chOff x="0" y="0"/>
          <a:chExt cx="0" cy="0"/>
        </a:xfrm>
      </p:grpSpPr>
      <p:sp>
        <p:nvSpPr>
          <p:cNvPr id="215" name="Google Shape;215;p36"/>
          <p:cNvSpPr txBox="1">
            <a:spLocks noGrp="1"/>
          </p:cNvSpPr>
          <p:nvPr>
            <p:ph type="title"/>
          </p:nvPr>
        </p:nvSpPr>
        <p:spPr>
          <a:xfrm>
            <a:off x="760800" y="241694"/>
            <a:ext cx="7886700" cy="9942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1"/>
              </a:buClr>
              <a:buSzPts val="2400"/>
              <a:buFont typeface="Calibri"/>
              <a:buNone/>
            </a:pPr>
            <a:r>
              <a:rPr lang="en" sz="1800"/>
              <a:t>Conclusion</a:t>
            </a:r>
            <a:br>
              <a:rPr lang="en" sz="1800"/>
            </a:br>
            <a:endParaRPr sz="1800"/>
          </a:p>
        </p:txBody>
      </p:sp>
      <p:sp>
        <p:nvSpPr>
          <p:cNvPr id="216" name="Google Shape;216;p36"/>
          <p:cNvSpPr txBox="1"/>
          <p:nvPr/>
        </p:nvSpPr>
        <p:spPr>
          <a:xfrm>
            <a:off x="264450" y="4714878"/>
            <a:ext cx="8879400" cy="3624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b="0" i="0" u="none" strike="noStrike">
                <a:solidFill>
                  <a:srgbClr val="000000"/>
                </a:solidFill>
                <a:latin typeface="Roboto"/>
                <a:ea typeface="Roboto"/>
                <a:cs typeface="Roboto"/>
                <a:sym typeface="Roboto"/>
              </a:rPr>
              <a:t>Your conclusions, which should include a numerical summary and visualizations of that summary -Lisa_ </a:t>
            </a:r>
            <a:endParaRPr sz="1400" b="0">
              <a:solidFill>
                <a:schemeClr val="dk1"/>
              </a:solidFill>
              <a:latin typeface="Calibri"/>
              <a:ea typeface="Calibri"/>
              <a:cs typeface="Calibri"/>
              <a:sym typeface="Calibri"/>
            </a:endParaRPr>
          </a:p>
          <a:p>
            <a:pPr marL="0" marR="0" lvl="0" indent="0" algn="l" rtl="0">
              <a:spcBef>
                <a:spcPts val="0"/>
              </a:spcBef>
              <a:spcAft>
                <a:spcPts val="0"/>
              </a:spcAft>
              <a:buNone/>
            </a:pPr>
            <a:br>
              <a:rPr lang="en" sz="1400">
                <a:solidFill>
                  <a:schemeClr val="dk1"/>
                </a:solidFill>
                <a:latin typeface="Calibri"/>
                <a:ea typeface="Calibri"/>
                <a:cs typeface="Calibri"/>
                <a:sym typeface="Calibri"/>
              </a:rPr>
            </a:br>
            <a:endParaRPr sz="14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1241</Words>
  <Application>Microsoft Office PowerPoint</Application>
  <PresentationFormat>On-screen Show (16:9)</PresentationFormat>
  <Paragraphs>117</Paragraphs>
  <Slides>13</Slides>
  <Notes>13</Notes>
  <HiddenSlides>0</HiddenSlides>
  <MMClips>1</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13</vt:i4>
      </vt:variant>
    </vt:vector>
  </HeadingPairs>
  <TitlesOfParts>
    <vt:vector size="22" baseType="lpstr">
      <vt:lpstr>Arial</vt:lpstr>
      <vt:lpstr>Times New Roman</vt:lpstr>
      <vt:lpstr>Roboto</vt:lpstr>
      <vt:lpstr>Open Sans</vt:lpstr>
      <vt:lpstr>Calibri</vt:lpstr>
      <vt:lpstr>Courier New</vt:lpstr>
      <vt:lpstr>Simple Light</vt:lpstr>
      <vt:lpstr>Office Theme</vt:lpstr>
      <vt:lpstr>Office Theme</vt:lpstr>
      <vt:lpstr>Human Trafficking  Data Analysis </vt:lpstr>
      <vt:lpstr>Fight the Plague of Human Trafficking</vt:lpstr>
      <vt:lpstr>Counter Trafficking Data Collaborative and World Bank</vt:lpstr>
      <vt:lpstr>How Trafficking Starts  How Victims Are Controlled </vt:lpstr>
      <vt:lpstr>Code snippet : RR and MoC codes</vt:lpstr>
      <vt:lpstr>Data Integrity Could be Improved</vt:lpstr>
      <vt:lpstr>The Approach</vt:lpstr>
      <vt:lpstr>What We Found</vt:lpstr>
      <vt:lpstr>Conclusion </vt:lpstr>
      <vt:lpstr>Humans Trafficking Can Happen Anywhere in the World Very Poor /No Correlation between Economic Factors Across Countries of Origin &amp; Cases </vt:lpstr>
      <vt:lpstr>We May Never Completely Know the True Extent of Human Trafficking</vt:lpstr>
      <vt:lpstr>Appendix: </vt:lpstr>
      <vt:lpstr>US Department of Homeland Security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Trafficking  Data Analysis </dc:title>
  <dc:creator>Shirley</dc:creator>
  <cp:lastModifiedBy>Forest Girl Girl</cp:lastModifiedBy>
  <cp:revision>1</cp:revision>
  <dcterms:modified xsi:type="dcterms:W3CDTF">2020-10-25T23:42:21Z</dcterms:modified>
</cp:coreProperties>
</file>